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2" r:id="rId2"/>
    <p:sldId id="256" r:id="rId3"/>
    <p:sldId id="257" r:id="rId4"/>
    <p:sldId id="258" r:id="rId5"/>
    <p:sldId id="265" r:id="rId6"/>
    <p:sldId id="259" r:id="rId7"/>
    <p:sldId id="267" r:id="rId8"/>
    <p:sldId id="260" r:id="rId9"/>
    <p:sldId id="266" r:id="rId10"/>
    <p:sldId id="261" r:id="rId11"/>
    <p:sldId id="263" r:id="rId12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sz="6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6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6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6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6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6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6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6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6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Živa" initials="Ž" lastIdx="1" clrIdx="0">
    <p:extLst>
      <p:ext uri="{19B8F6BF-5375-455C-9EA6-DF929625EA0E}">
        <p15:presenceInfo xmlns:p15="http://schemas.microsoft.com/office/powerpoint/2012/main" userId="Živ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9900"/>
    <a:srgbClr val="CC3300"/>
    <a:srgbClr val="FFCC00"/>
    <a:srgbClr val="800000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79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3-29T22:23:28.209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C85CF6-68A1-47A7-B5F1-4E3BAF8E493E}" type="datetimeFigureOut">
              <a:rPr lang="sl-SI" smtClean="0"/>
              <a:t>29. 03. 2020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B3F17C-DBD9-4B69-AF76-534BF7C2A550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3F17C-DBD9-4B69-AF76-534BF7C2A550}" type="slidenum">
              <a:rPr lang="sl-SI" smtClean="0"/>
              <a:t>11</a:t>
            </a:fld>
            <a:endParaRPr 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CCE3ED-CAB6-449E-A1EB-D3997ABC6D35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B2A7BE-E0E1-471E-AD85-6FC328BC3E4D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22AE4D-8BA2-43CC-BB98-55B3250FF6BB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621D2E-D61D-4DB4-8A13-71D4CD7980D5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B19509-DD8B-4010-8D61-A1494009980F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7CA11F-25AB-46A5-9BC1-684ED3C1FBC9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2EAE1-2C2E-4CAB-B75F-9C1CC39E060F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D621F2-9B67-4856-92C7-0F4512F39968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23E243-CF65-43EF-A012-C8738F879BCF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03D3E5-11CE-4C2B-ACFB-E61B007E5A04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3B596F-7F04-474B-BFF5-EEA196DCCC55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hr-H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hr-H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9FA4EC9-710C-4A2A-BEF2-5E34ED793359}" type="slidenum">
              <a:rPr lang="hr-HR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comments" Target="../comments/commen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xfrm>
            <a:off x="684213" y="836613"/>
            <a:ext cx="7848600" cy="5113337"/>
          </a:xfrm>
          <a:ln w="28575">
            <a:solidFill>
              <a:srgbClr val="800000"/>
            </a:solidFill>
          </a:ln>
        </p:spPr>
        <p:txBody>
          <a:bodyPr/>
          <a:lstStyle/>
          <a:p>
            <a:r>
              <a:rPr lang="sl-SI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Pisno deljenje dvomestnega števila z enomestnim </a:t>
            </a:r>
            <a:br>
              <a:rPr lang="sl-SI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</a:br>
            <a:r>
              <a:rPr lang="sl-SI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( 68 : 2 )</a:t>
            </a:r>
            <a:endParaRPr lang="sl-SI" b="1" dirty="0">
              <a:solidFill>
                <a:srgbClr val="9900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482850" y="1485900"/>
            <a:ext cx="27876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b="1">
                <a:solidFill>
                  <a:srgbClr val="CC3300"/>
                </a:solidFill>
              </a:rPr>
              <a:t>8</a:t>
            </a:r>
            <a:r>
              <a:rPr lang="hr-HR" b="1">
                <a:solidFill>
                  <a:schemeClr val="hlink"/>
                </a:solidFill>
              </a:rPr>
              <a:t>2</a:t>
            </a:r>
            <a:r>
              <a:rPr lang="hr-HR" b="1"/>
              <a:t> : 2 =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3059113" y="12446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sl-SI" sz="200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5220072" y="1556792"/>
            <a:ext cx="6080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/>
              <a:t>4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2483768" y="2276872"/>
            <a:ext cx="6080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dirty="0"/>
              <a:t>0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2915816" y="2276872"/>
            <a:ext cx="6080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dirty="0"/>
              <a:t>2</a:t>
            </a: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2915816" y="3068960"/>
            <a:ext cx="6080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/>
              <a:t>0</a:t>
            </a: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5580112" y="1556792"/>
            <a:ext cx="6080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/>
              <a:t>1</a:t>
            </a: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2482850" y="1485900"/>
            <a:ext cx="6080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/>
              <a:t>8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2916238" y="1485900"/>
            <a:ext cx="6080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/>
              <a:t>2</a:t>
            </a:r>
          </a:p>
        </p:txBody>
      </p:sp>
      <p:sp>
        <p:nvSpPr>
          <p:cNvPr id="7189" name="Rectangle 21"/>
          <p:cNvSpPr>
            <a:spLocks noChangeArrowheads="1"/>
          </p:cNvSpPr>
          <p:nvPr/>
        </p:nvSpPr>
        <p:spPr bwMode="auto">
          <a:xfrm>
            <a:off x="3995738" y="1485900"/>
            <a:ext cx="6080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b="1"/>
              <a:t>2</a:t>
            </a:r>
          </a:p>
        </p:txBody>
      </p:sp>
      <p:sp>
        <p:nvSpPr>
          <p:cNvPr id="7191" name="Text Box 23"/>
          <p:cNvSpPr txBox="1">
            <a:spLocks noChangeArrowheads="1"/>
          </p:cNvSpPr>
          <p:nvPr/>
        </p:nvSpPr>
        <p:spPr bwMode="auto">
          <a:xfrm>
            <a:off x="4643438" y="5445125"/>
            <a:ext cx="381635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l-SI" sz="3200" dirty="0" smtClean="0">
                <a:latin typeface="Candara" pitchFamily="34" charset="0"/>
              </a:rPr>
              <a:t>Preizkus naredimo z množenjem.</a:t>
            </a:r>
            <a:endParaRPr lang="sl-SI" sz="3200" dirty="0">
              <a:latin typeface="Candara" pitchFamily="34" charset="0"/>
            </a:endParaRPr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6100445" y="4043829"/>
            <a:ext cx="13644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3600" dirty="0"/>
              <a:t>41 </a:t>
            </a:r>
            <a:r>
              <a:rPr lang="en-US" sz="3600" dirty="0">
                <a:cs typeface="Arial" charset="0"/>
              </a:rPr>
              <a:t>·</a:t>
            </a:r>
            <a:r>
              <a:rPr lang="hr-HR" sz="3600" dirty="0">
                <a:cs typeface="Arial" charset="0"/>
              </a:rPr>
              <a:t> 2</a:t>
            </a:r>
            <a:endParaRPr lang="en-US" sz="3600" dirty="0">
              <a:cs typeface="Arial" charset="0"/>
            </a:endParaRPr>
          </a:p>
        </p:txBody>
      </p:sp>
      <p:sp>
        <p:nvSpPr>
          <p:cNvPr id="7193" name="Line 25"/>
          <p:cNvSpPr>
            <a:spLocks noChangeShapeType="1"/>
          </p:cNvSpPr>
          <p:nvPr/>
        </p:nvSpPr>
        <p:spPr bwMode="auto">
          <a:xfrm>
            <a:off x="5940425" y="4581525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l-SI"/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6372225" y="4508500"/>
            <a:ext cx="44114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3600" dirty="0"/>
              <a:t>2</a:t>
            </a:r>
          </a:p>
        </p:txBody>
      </p:sp>
      <p:sp>
        <p:nvSpPr>
          <p:cNvPr id="7195" name="Text Box 27"/>
          <p:cNvSpPr txBox="1">
            <a:spLocks noChangeArrowheads="1"/>
          </p:cNvSpPr>
          <p:nvPr/>
        </p:nvSpPr>
        <p:spPr bwMode="auto">
          <a:xfrm>
            <a:off x="6137275" y="4508500"/>
            <a:ext cx="44114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3600"/>
              <a:t>8</a:t>
            </a:r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1222" y="3918744"/>
            <a:ext cx="384081" cy="81246"/>
          </a:xfrm>
          <a:prstGeom prst="rect">
            <a:avLst/>
          </a:prstGeom>
        </p:spPr>
      </p:pic>
      <p:pic>
        <p:nvPicPr>
          <p:cNvPr id="3" name="Slik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0272" y="3982844"/>
            <a:ext cx="384081" cy="1097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" presetID="34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6" dur="2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" presetID="8" presetClass="emph" presetSubtype="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68" dur="20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9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9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9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5" presetID="34" presetClass="emph" presetSubtype="0" fill="hold" grpId="4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9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9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0" dur="80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1" dur="80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80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10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10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7" grpId="0"/>
      <p:bldP spid="7177" grpId="1"/>
      <p:bldP spid="7180" grpId="0"/>
      <p:bldP spid="7181" grpId="0"/>
      <p:bldP spid="7181" grpId="1"/>
      <p:bldP spid="7185" grpId="0"/>
      <p:bldP spid="7186" grpId="0"/>
      <p:bldP spid="7186" grpId="1"/>
      <p:bldP spid="7187" grpId="0"/>
      <p:bldP spid="7187" grpId="1"/>
      <p:bldP spid="7188" grpId="0"/>
      <p:bldP spid="7189" grpId="0"/>
      <p:bldP spid="7189" grpId="1"/>
      <p:bldP spid="7189" grpId="2"/>
      <p:bldP spid="7189" grpId="3"/>
      <p:bldP spid="7189" grpId="4"/>
      <p:bldP spid="7191" grpId="0"/>
      <p:bldP spid="7192" grpId="0"/>
      <p:bldP spid="7193" grpId="0" animBg="1"/>
      <p:bldP spid="7194" grpId="0"/>
      <p:bldP spid="719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683568" y="549275"/>
            <a:ext cx="7417445" cy="3802063"/>
          </a:xfrm>
        </p:spPr>
        <p:txBody>
          <a:bodyPr/>
          <a:lstStyle/>
          <a:p>
            <a:r>
              <a:rPr lang="sl-SI" dirty="0" smtClean="0">
                <a:latin typeface="Candara" pitchFamily="34" charset="0"/>
              </a:rPr>
              <a:t>Reši še račun:</a:t>
            </a:r>
            <a:br>
              <a:rPr lang="sl-SI" dirty="0" smtClean="0">
                <a:latin typeface="Candara" pitchFamily="34" charset="0"/>
              </a:rPr>
            </a:br>
            <a:r>
              <a:rPr lang="sl-SI" dirty="0" smtClean="0">
                <a:latin typeface="Candara" pitchFamily="34" charset="0"/>
              </a:rPr>
              <a:t>77 : 7 =</a:t>
            </a:r>
            <a:br>
              <a:rPr lang="sl-SI" dirty="0" smtClean="0">
                <a:latin typeface="Candara" pitchFamily="34" charset="0"/>
              </a:rPr>
            </a:br>
            <a:r>
              <a:rPr lang="sl-SI" dirty="0">
                <a:latin typeface="Candara" pitchFamily="34" charset="0"/>
              </a:rPr>
              <a:t/>
            </a:r>
            <a:br>
              <a:rPr lang="sl-SI" dirty="0">
                <a:latin typeface="Candara" pitchFamily="34" charset="0"/>
              </a:rPr>
            </a:br>
            <a:r>
              <a:rPr lang="sl-SI" sz="2000" dirty="0" smtClean="0">
                <a:latin typeface="Candara" pitchFamily="34" charset="0"/>
              </a:rPr>
              <a:t>Naredi seveda tudi preizkus.</a:t>
            </a:r>
            <a:endParaRPr lang="sl-SI" sz="2000" dirty="0">
              <a:latin typeface="Candara" pitchFamily="34" charset="0"/>
            </a:endParaRPr>
          </a:p>
        </p:txBody>
      </p:sp>
      <p:pic>
        <p:nvPicPr>
          <p:cNvPr id="10247" name="Picture 7" descr="Slika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125" y="3357563"/>
            <a:ext cx="2098675" cy="3095625"/>
          </a:xfrm>
          <a:prstGeom prst="rect">
            <a:avLst/>
          </a:prstGeom>
          <a:noFill/>
        </p:spPr>
      </p:pic>
      <p:sp>
        <p:nvSpPr>
          <p:cNvPr id="2" name="PoljeZBesedilom 1"/>
          <p:cNvSpPr txBox="1"/>
          <p:nvPr/>
        </p:nvSpPr>
        <p:spPr>
          <a:xfrm>
            <a:off x="1296584" y="4705320"/>
            <a:ext cx="47323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400" dirty="0" smtClean="0">
                <a:solidFill>
                  <a:srgbClr val="CC0000"/>
                </a:solidFill>
              </a:rPr>
              <a:t>Če imaš pri računanju težave, sporoči svoji razredničarki</a:t>
            </a:r>
            <a:r>
              <a:rPr lang="sl-SI" sz="2000" dirty="0" smtClean="0">
                <a:solidFill>
                  <a:srgbClr val="CC0000"/>
                </a:solidFill>
              </a:rPr>
              <a:t>!</a:t>
            </a:r>
            <a:endParaRPr lang="sl-SI" sz="2000" dirty="0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827088" y="4221163"/>
            <a:ext cx="7920037" cy="210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sl-SI" sz="2400" dirty="0" smtClean="0">
                <a:latin typeface="Candara" pitchFamily="34" charset="0"/>
              </a:rPr>
              <a:t>Tina in Luka sta zbirala </a:t>
            </a:r>
            <a:r>
              <a:rPr lang="sl-SI" sz="2400" dirty="0" err="1" smtClean="0">
                <a:latin typeface="Candara" pitchFamily="34" charset="0"/>
              </a:rPr>
              <a:t>Pokemon</a:t>
            </a:r>
            <a:r>
              <a:rPr lang="sl-SI" sz="2400" dirty="0" smtClean="0">
                <a:latin typeface="Candara" pitchFamily="34" charset="0"/>
              </a:rPr>
              <a:t> karte. Zdaj si želita igrati nanje. Za igro morata karte razdeliti tako,  da bo vsak imel enako število kart. Vseh kart je 68.</a:t>
            </a:r>
          </a:p>
          <a:p>
            <a:pPr>
              <a:lnSpc>
                <a:spcPct val="110000"/>
              </a:lnSpc>
            </a:pPr>
            <a:r>
              <a:rPr lang="sl-SI" sz="2400" dirty="0" smtClean="0">
                <a:latin typeface="Candara" pitchFamily="34" charset="0"/>
              </a:rPr>
              <a:t>Tina in Luka delita karte. </a:t>
            </a:r>
          </a:p>
          <a:p>
            <a:pPr>
              <a:lnSpc>
                <a:spcPct val="110000"/>
              </a:lnSpc>
            </a:pPr>
            <a:r>
              <a:rPr lang="sl-SI" sz="2400" dirty="0" smtClean="0">
                <a:latin typeface="Candara" pitchFamily="34" charset="0"/>
              </a:rPr>
              <a:t>Tina: „Ena tebi, ena meni, ena tebi…”</a:t>
            </a:r>
            <a:endParaRPr lang="sl-SI" sz="2400" dirty="0">
              <a:latin typeface="Candara" pitchFamily="34" charset="0"/>
            </a:endParaRPr>
          </a:p>
        </p:txBody>
      </p:sp>
      <p:pic>
        <p:nvPicPr>
          <p:cNvPr id="2057" name="Picture 9" descr="Slika1,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713" y="692150"/>
            <a:ext cx="5651500" cy="350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050" y="1125538"/>
            <a:ext cx="2271713" cy="3095625"/>
          </a:xfrm>
          <a:prstGeom prst="rect">
            <a:avLst/>
          </a:prstGeom>
          <a:noFill/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5600" y="1125538"/>
            <a:ext cx="2165350" cy="3081337"/>
          </a:xfrm>
          <a:prstGeom prst="rect">
            <a:avLst/>
          </a:prstGeom>
          <a:noFill/>
        </p:spPr>
      </p:pic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2124075" y="476250"/>
            <a:ext cx="169629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4000" b="1" dirty="0">
                <a:latin typeface="Candara" pitchFamily="34" charset="0"/>
              </a:rPr>
              <a:t>68 : 2 =</a:t>
            </a: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2627784" y="4365104"/>
            <a:ext cx="4537075" cy="1838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90000"/>
              </a:lnSpc>
            </a:pPr>
            <a:r>
              <a:rPr lang="sl-SI" sz="3200" dirty="0" smtClean="0">
                <a:latin typeface="Candara" pitchFamily="34" charset="0"/>
              </a:rPr>
              <a:t>6D deljeno  2 je 3 D.</a:t>
            </a:r>
          </a:p>
          <a:p>
            <a:pPr>
              <a:lnSpc>
                <a:spcPct val="190000"/>
              </a:lnSpc>
            </a:pPr>
            <a:r>
              <a:rPr lang="sl-SI" sz="3200" dirty="0" smtClean="0">
                <a:latin typeface="Candara" pitchFamily="34" charset="0"/>
              </a:rPr>
              <a:t>8 E deljeno 2 je 4 E.</a:t>
            </a:r>
            <a:endParaRPr lang="sl-SI" sz="3200" dirty="0">
              <a:latin typeface="Candara" pitchFamily="34" charset="0"/>
            </a:endParaRPr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4427538" y="1844675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sl-SI"/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>
            <a:off x="4427538" y="2781300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124074" y="1198563"/>
            <a:ext cx="2845799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hr-HR" b="1">
                <a:solidFill>
                  <a:srgbClr val="CC3300"/>
                </a:solidFill>
              </a:rPr>
              <a:t>6</a:t>
            </a:r>
            <a:r>
              <a:rPr lang="hr-HR" b="1">
                <a:solidFill>
                  <a:schemeClr val="hlink"/>
                </a:solidFill>
              </a:rPr>
              <a:t>8</a:t>
            </a:r>
            <a:r>
              <a:rPr lang="hr-HR" b="1"/>
              <a:t> : 2 =</a:t>
            </a: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1908175" y="1414463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l-SI"/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2628900" y="1054100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l-SI"/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2197100" y="957263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200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2700338" y="957263"/>
            <a:ext cx="3561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20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endParaRPr lang="hr-HR" sz="2000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4789488" y="1196975"/>
            <a:ext cx="6080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dirty="0">
                <a:solidFill>
                  <a:srgbClr val="00B0F0"/>
                </a:solidFill>
              </a:rPr>
              <a:t>3</a:t>
            </a: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2051720" y="1988840"/>
            <a:ext cx="6080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dirty="0"/>
              <a:t>0</a:t>
            </a: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2555776" y="1988840"/>
            <a:ext cx="6080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/>
              <a:t>8</a:t>
            </a:r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2555776" y="2780928"/>
            <a:ext cx="6080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/>
              <a:t>0</a:t>
            </a:r>
          </a:p>
        </p:txBody>
      </p: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5221288" y="1198563"/>
            <a:ext cx="6080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dirty="0">
                <a:solidFill>
                  <a:schemeClr val="bg1">
                    <a:lumMod val="50000"/>
                  </a:schemeClr>
                </a:solidFill>
              </a:rPr>
              <a:t>4</a:t>
            </a:r>
          </a:p>
        </p:txBody>
      </p:sp>
      <p:sp>
        <p:nvSpPr>
          <p:cNvPr id="4120" name="Rectangle 24"/>
          <p:cNvSpPr>
            <a:spLocks noChangeArrowheads="1"/>
          </p:cNvSpPr>
          <p:nvPr/>
        </p:nvSpPr>
        <p:spPr bwMode="auto">
          <a:xfrm>
            <a:off x="3517901" y="2500883"/>
            <a:ext cx="5446588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60000"/>
              </a:lnSpc>
            </a:pPr>
            <a:r>
              <a:rPr lang="sl-SI" sz="1600" dirty="0" smtClean="0">
                <a:solidFill>
                  <a:srgbClr val="CC3300"/>
                </a:solidFill>
                <a:latin typeface="Candara" pitchFamily="34" charset="0"/>
              </a:rPr>
              <a:t>6</a:t>
            </a:r>
            <a:r>
              <a:rPr lang="sl-SI" sz="1600" dirty="0" smtClean="0">
                <a:latin typeface="Candara" pitchFamily="34" charset="0"/>
              </a:rPr>
              <a:t> deljeno </a:t>
            </a:r>
            <a:r>
              <a:rPr lang="sl-SI" sz="1600" dirty="0" smtClean="0">
                <a:solidFill>
                  <a:srgbClr val="FF9900"/>
                </a:solidFill>
                <a:latin typeface="Candara" pitchFamily="34" charset="0"/>
              </a:rPr>
              <a:t>2</a:t>
            </a:r>
            <a:r>
              <a:rPr lang="sl-SI" sz="1600" dirty="0" smtClean="0">
                <a:latin typeface="Candara" pitchFamily="34" charset="0"/>
              </a:rPr>
              <a:t> je </a:t>
            </a:r>
            <a:r>
              <a:rPr lang="sl-SI" sz="1600" dirty="0" smtClean="0">
                <a:solidFill>
                  <a:srgbClr val="00B0F0"/>
                </a:solidFill>
                <a:latin typeface="Candara" pitchFamily="34" charset="0"/>
              </a:rPr>
              <a:t>3</a:t>
            </a:r>
            <a:r>
              <a:rPr lang="sl-SI" sz="1600" dirty="0" smtClean="0">
                <a:latin typeface="Candara" pitchFamily="34" charset="0"/>
              </a:rPr>
              <a:t>  (zapišemo </a:t>
            </a:r>
            <a:r>
              <a:rPr lang="sl-SI" sz="1600" dirty="0" smtClean="0">
                <a:solidFill>
                  <a:srgbClr val="00B0F0"/>
                </a:solidFill>
                <a:latin typeface="Candara" pitchFamily="34" charset="0"/>
              </a:rPr>
              <a:t>3</a:t>
            </a:r>
            <a:r>
              <a:rPr lang="sl-SI" sz="1600" dirty="0" smtClean="0">
                <a:latin typeface="Candara" pitchFamily="34" charset="0"/>
              </a:rPr>
              <a:t>). </a:t>
            </a:r>
          </a:p>
          <a:p>
            <a:pPr>
              <a:lnSpc>
                <a:spcPct val="160000"/>
              </a:lnSpc>
            </a:pPr>
            <a:r>
              <a:rPr lang="sl-SI" sz="1600" dirty="0" smtClean="0">
                <a:latin typeface="Candara" pitchFamily="34" charset="0"/>
              </a:rPr>
              <a:t>Množimo nazaj: </a:t>
            </a:r>
            <a:r>
              <a:rPr lang="sl-SI" sz="1600" dirty="0" smtClean="0">
                <a:solidFill>
                  <a:srgbClr val="00B0F0"/>
                </a:solidFill>
                <a:latin typeface="Candara" pitchFamily="34" charset="0"/>
              </a:rPr>
              <a:t>3</a:t>
            </a:r>
            <a:r>
              <a:rPr lang="sl-SI" sz="1600" dirty="0" smtClean="0">
                <a:latin typeface="Candara" pitchFamily="34" charset="0"/>
              </a:rPr>
              <a:t> </a:t>
            </a:r>
            <a:r>
              <a:rPr lang="sl-SI" sz="1600" dirty="0" smtClean="0">
                <a:latin typeface="Candara" pitchFamily="34" charset="0"/>
              </a:rPr>
              <a:t>krat </a:t>
            </a:r>
            <a:r>
              <a:rPr lang="sl-SI" sz="1600" dirty="0" smtClean="0">
                <a:solidFill>
                  <a:srgbClr val="FF9900"/>
                </a:solidFill>
                <a:latin typeface="Candara" pitchFamily="34" charset="0"/>
              </a:rPr>
              <a:t>2</a:t>
            </a:r>
            <a:r>
              <a:rPr lang="sl-SI" sz="1600" dirty="0" smtClean="0">
                <a:latin typeface="Candara" pitchFamily="34" charset="0"/>
              </a:rPr>
              <a:t> je 6, 6 </a:t>
            </a:r>
            <a:r>
              <a:rPr lang="sl-SI" sz="1600" dirty="0" smtClean="0">
                <a:latin typeface="Candara" pitchFamily="34" charset="0"/>
              </a:rPr>
              <a:t>in koliko manjka do </a:t>
            </a:r>
            <a:r>
              <a:rPr lang="sl-SI" sz="1600" dirty="0" smtClean="0">
                <a:solidFill>
                  <a:srgbClr val="CC3300"/>
                </a:solidFill>
                <a:latin typeface="Candara" pitchFamily="34" charset="0"/>
              </a:rPr>
              <a:t>6</a:t>
            </a:r>
            <a:r>
              <a:rPr lang="sl-SI" sz="1600" dirty="0" smtClean="0">
                <a:latin typeface="Candara" pitchFamily="34" charset="0"/>
              </a:rPr>
              <a:t>? </a:t>
            </a:r>
            <a:r>
              <a:rPr lang="sl-SI" sz="1600" dirty="0" smtClean="0">
                <a:solidFill>
                  <a:srgbClr val="92D050"/>
                </a:solidFill>
                <a:latin typeface="Candara" pitchFamily="34" charset="0"/>
              </a:rPr>
              <a:t>0</a:t>
            </a:r>
            <a:r>
              <a:rPr lang="sl-SI" sz="1600" dirty="0" smtClean="0">
                <a:latin typeface="Candara" pitchFamily="34" charset="0"/>
              </a:rPr>
              <a:t> (zapišemo </a:t>
            </a:r>
            <a:r>
              <a:rPr lang="sl-SI" sz="1600" dirty="0" smtClean="0">
                <a:solidFill>
                  <a:srgbClr val="92D050"/>
                </a:solidFill>
                <a:latin typeface="Candara" pitchFamily="34" charset="0"/>
              </a:rPr>
              <a:t>0</a:t>
            </a:r>
            <a:r>
              <a:rPr lang="sl-SI" sz="1600" dirty="0" smtClean="0">
                <a:latin typeface="Candara" pitchFamily="34" charset="0"/>
              </a:rPr>
              <a:t> pod </a:t>
            </a:r>
            <a:r>
              <a:rPr lang="sl-SI" sz="1600" dirty="0" smtClean="0">
                <a:solidFill>
                  <a:srgbClr val="FF0000"/>
                </a:solidFill>
                <a:latin typeface="Candara" pitchFamily="34" charset="0"/>
              </a:rPr>
              <a:t>6</a:t>
            </a:r>
            <a:r>
              <a:rPr lang="sl-SI" sz="1600" dirty="0" smtClean="0">
                <a:latin typeface="Candara" pitchFamily="34" charset="0"/>
              </a:rPr>
              <a:t>).</a:t>
            </a:r>
            <a:endParaRPr lang="sl-SI" sz="1600" dirty="0" smtClean="0">
              <a:latin typeface="Candara" pitchFamily="34" charset="0"/>
            </a:endParaRPr>
          </a:p>
          <a:p>
            <a:pPr>
              <a:lnSpc>
                <a:spcPct val="160000"/>
              </a:lnSpc>
            </a:pPr>
            <a:r>
              <a:rPr lang="sl-SI" sz="1600" dirty="0" smtClean="0">
                <a:latin typeface="Candara" pitchFamily="34" charset="0"/>
              </a:rPr>
              <a:t>Pripišem0 </a:t>
            </a:r>
            <a:r>
              <a:rPr lang="sl-SI" sz="1600" dirty="0" smtClean="0">
                <a:solidFill>
                  <a:srgbClr val="7030A0"/>
                </a:solidFill>
                <a:latin typeface="Candara" pitchFamily="34" charset="0"/>
              </a:rPr>
              <a:t>8</a:t>
            </a:r>
            <a:r>
              <a:rPr lang="sl-SI" sz="1600" dirty="0" smtClean="0">
                <a:latin typeface="Candara" pitchFamily="34" charset="0"/>
              </a:rPr>
              <a:t>.</a:t>
            </a:r>
          </a:p>
          <a:p>
            <a:pPr>
              <a:lnSpc>
                <a:spcPct val="160000"/>
              </a:lnSpc>
            </a:pPr>
            <a:r>
              <a:rPr lang="sl-SI" sz="1600" dirty="0" smtClean="0">
                <a:solidFill>
                  <a:srgbClr val="7030A0"/>
                </a:solidFill>
                <a:latin typeface="Candara" pitchFamily="34" charset="0"/>
              </a:rPr>
              <a:t>8</a:t>
            </a:r>
            <a:r>
              <a:rPr lang="sl-SI" sz="1600" dirty="0" smtClean="0">
                <a:latin typeface="Candara" pitchFamily="34" charset="0"/>
              </a:rPr>
              <a:t> deljeno </a:t>
            </a:r>
            <a:r>
              <a:rPr lang="sl-SI" sz="1600" dirty="0" smtClean="0">
                <a:solidFill>
                  <a:srgbClr val="FF9900"/>
                </a:solidFill>
                <a:latin typeface="Candara" pitchFamily="34" charset="0"/>
              </a:rPr>
              <a:t>2</a:t>
            </a:r>
            <a:r>
              <a:rPr lang="sl-SI" sz="1600" dirty="0" smtClean="0">
                <a:latin typeface="Candara" pitchFamily="34" charset="0"/>
              </a:rPr>
              <a:t> je </a:t>
            </a:r>
            <a:r>
              <a:rPr lang="sl-SI" sz="1600" dirty="0" smtClean="0">
                <a:solidFill>
                  <a:schemeClr val="bg1">
                    <a:lumMod val="50000"/>
                  </a:schemeClr>
                </a:solidFill>
                <a:latin typeface="Candara" pitchFamily="34" charset="0"/>
              </a:rPr>
              <a:t>4</a:t>
            </a:r>
            <a:r>
              <a:rPr lang="sl-SI" sz="1600" dirty="0" smtClean="0">
                <a:latin typeface="Candara" pitchFamily="34" charset="0"/>
              </a:rPr>
              <a:t> (zapišemo </a:t>
            </a:r>
            <a:r>
              <a:rPr lang="sl-SI" sz="1600" dirty="0" smtClean="0">
                <a:solidFill>
                  <a:schemeClr val="bg1">
                    <a:lumMod val="50000"/>
                  </a:schemeClr>
                </a:solidFill>
                <a:latin typeface="Candara" pitchFamily="34" charset="0"/>
              </a:rPr>
              <a:t>4</a:t>
            </a:r>
            <a:r>
              <a:rPr lang="sl-SI" sz="1600" dirty="0" smtClean="0">
                <a:latin typeface="Candara" pitchFamily="34" charset="0"/>
              </a:rPr>
              <a:t>). </a:t>
            </a:r>
          </a:p>
          <a:p>
            <a:pPr>
              <a:lnSpc>
                <a:spcPct val="160000"/>
              </a:lnSpc>
            </a:pPr>
            <a:r>
              <a:rPr lang="sl-SI" sz="1600" dirty="0" smtClean="0">
                <a:latin typeface="Candara" pitchFamily="34" charset="0"/>
              </a:rPr>
              <a:t>Množimo nazaj: </a:t>
            </a:r>
            <a:r>
              <a:rPr lang="sl-SI" sz="1600" dirty="0" smtClean="0">
                <a:solidFill>
                  <a:schemeClr val="bg1">
                    <a:lumMod val="50000"/>
                  </a:schemeClr>
                </a:solidFill>
                <a:latin typeface="Candara" pitchFamily="34" charset="0"/>
              </a:rPr>
              <a:t>4</a:t>
            </a:r>
            <a:r>
              <a:rPr lang="sl-SI" sz="1600" dirty="0" smtClean="0">
                <a:latin typeface="Candara" pitchFamily="34" charset="0"/>
              </a:rPr>
              <a:t> krat </a:t>
            </a:r>
            <a:r>
              <a:rPr lang="sl-SI" sz="1600" dirty="0" smtClean="0">
                <a:solidFill>
                  <a:srgbClr val="FF9900"/>
                </a:solidFill>
                <a:latin typeface="Candara" pitchFamily="34" charset="0"/>
              </a:rPr>
              <a:t>2</a:t>
            </a:r>
            <a:r>
              <a:rPr lang="sl-SI" sz="1600" dirty="0" smtClean="0">
                <a:latin typeface="Candara" pitchFamily="34" charset="0"/>
              </a:rPr>
              <a:t> je 8, 8 </a:t>
            </a:r>
            <a:r>
              <a:rPr lang="sl-SI" sz="1600" dirty="0" smtClean="0">
                <a:latin typeface="Candara" pitchFamily="34" charset="0"/>
              </a:rPr>
              <a:t>in koliko je </a:t>
            </a:r>
            <a:r>
              <a:rPr lang="sl-SI" sz="1600" dirty="0" smtClean="0">
                <a:solidFill>
                  <a:srgbClr val="7030A0"/>
                </a:solidFill>
                <a:latin typeface="Candara" pitchFamily="34" charset="0"/>
              </a:rPr>
              <a:t>8</a:t>
            </a:r>
            <a:r>
              <a:rPr lang="sl-SI" sz="1600" dirty="0" smtClean="0">
                <a:latin typeface="Candara" pitchFamily="34" charset="0"/>
              </a:rPr>
              <a:t>? 0 (zapišemo pod </a:t>
            </a:r>
            <a:r>
              <a:rPr lang="sl-SI" sz="1600" dirty="0" smtClean="0">
                <a:solidFill>
                  <a:srgbClr val="7030A0"/>
                </a:solidFill>
                <a:latin typeface="Candara" pitchFamily="34" charset="0"/>
              </a:rPr>
              <a:t>8</a:t>
            </a:r>
            <a:r>
              <a:rPr lang="sl-SI" sz="1600" dirty="0" smtClean="0">
                <a:latin typeface="Candara" pitchFamily="34" charset="0"/>
              </a:rPr>
              <a:t>). Ker nimamo nobenega števila, da bi ga pripisali, tu zaključimo. </a:t>
            </a:r>
            <a:r>
              <a:rPr lang="sl-SI" sz="1600" dirty="0" smtClean="0">
                <a:solidFill>
                  <a:srgbClr val="CC0000"/>
                </a:solidFill>
                <a:latin typeface="Candara" pitchFamily="34" charset="0"/>
              </a:rPr>
              <a:t>Takoj naredimo še preizkus</a:t>
            </a:r>
            <a:r>
              <a:rPr lang="sl-SI" sz="1600" dirty="0" smtClean="0">
                <a:latin typeface="Candara" pitchFamily="34" charset="0"/>
              </a:rPr>
              <a:t>.</a:t>
            </a:r>
          </a:p>
          <a:p>
            <a:pPr>
              <a:lnSpc>
                <a:spcPct val="160000"/>
              </a:lnSpc>
            </a:pPr>
            <a:r>
              <a:rPr lang="sl-SI" sz="1600" dirty="0" smtClean="0">
                <a:latin typeface="Candara" pitchFamily="34" charset="0"/>
              </a:rPr>
              <a:t>	P:    </a:t>
            </a:r>
            <a:r>
              <a:rPr lang="sl-SI" sz="1600" u="sng" dirty="0" smtClean="0">
                <a:latin typeface="Candara" pitchFamily="34" charset="0"/>
              </a:rPr>
              <a:t>34 </a:t>
            </a:r>
            <a:r>
              <a:rPr lang="sl-SI" sz="1600" u="sng" baseline="30000" dirty="0" smtClean="0">
                <a:latin typeface="Candara" pitchFamily="34" charset="0"/>
              </a:rPr>
              <a:t>.</a:t>
            </a:r>
            <a:r>
              <a:rPr lang="sl-SI" sz="1600" u="sng" dirty="0" smtClean="0">
                <a:latin typeface="Candara" pitchFamily="34" charset="0"/>
              </a:rPr>
              <a:t> 2  (izračunaj!)</a:t>
            </a:r>
          </a:p>
          <a:p>
            <a:pPr>
              <a:lnSpc>
                <a:spcPct val="160000"/>
              </a:lnSpc>
            </a:pPr>
            <a:endParaRPr lang="sl-SI" sz="1600" u="sng" dirty="0">
              <a:latin typeface="Candara" pitchFamily="34" charset="0"/>
            </a:endParaRPr>
          </a:p>
        </p:txBody>
      </p:sp>
      <p:sp>
        <p:nvSpPr>
          <p:cNvPr id="4121" name="Text Box 25"/>
          <p:cNvSpPr txBox="1">
            <a:spLocks noChangeArrowheads="1"/>
          </p:cNvSpPr>
          <p:nvPr/>
        </p:nvSpPr>
        <p:spPr bwMode="auto">
          <a:xfrm>
            <a:off x="2124075" y="1198563"/>
            <a:ext cx="6080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4122" name="Text Box 26"/>
          <p:cNvSpPr txBox="1">
            <a:spLocks noChangeArrowheads="1"/>
          </p:cNvSpPr>
          <p:nvPr/>
        </p:nvSpPr>
        <p:spPr bwMode="auto">
          <a:xfrm>
            <a:off x="2557463" y="1198563"/>
            <a:ext cx="6080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dirty="0">
                <a:solidFill>
                  <a:srgbClr val="7030A0"/>
                </a:solidFill>
              </a:rPr>
              <a:t>8</a:t>
            </a:r>
          </a:p>
        </p:txBody>
      </p:sp>
      <p:sp>
        <p:nvSpPr>
          <p:cNvPr id="4123" name="Rectangle 27"/>
          <p:cNvSpPr>
            <a:spLocks noChangeArrowheads="1"/>
          </p:cNvSpPr>
          <p:nvPr/>
        </p:nvSpPr>
        <p:spPr bwMode="auto">
          <a:xfrm>
            <a:off x="3636963" y="1198563"/>
            <a:ext cx="6080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b="1" dirty="0">
                <a:solidFill>
                  <a:srgbClr val="FF9900"/>
                </a:solidFill>
              </a:rPr>
              <a:t>2</a:t>
            </a:r>
          </a:p>
        </p:txBody>
      </p:sp>
      <p:sp>
        <p:nvSpPr>
          <p:cNvPr id="4127" name="Line 31"/>
          <p:cNvSpPr>
            <a:spLocks noChangeShapeType="1"/>
          </p:cNvSpPr>
          <p:nvPr/>
        </p:nvSpPr>
        <p:spPr bwMode="auto">
          <a:xfrm>
            <a:off x="4572000" y="1412875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l-SI"/>
          </a:p>
        </p:txBody>
      </p:sp>
      <p:sp>
        <p:nvSpPr>
          <p:cNvPr id="4128" name="Line 32"/>
          <p:cNvSpPr>
            <a:spLocks noChangeShapeType="1"/>
          </p:cNvSpPr>
          <p:nvPr/>
        </p:nvSpPr>
        <p:spPr bwMode="auto">
          <a:xfrm>
            <a:off x="5292725" y="1052513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l-SI"/>
          </a:p>
        </p:txBody>
      </p:sp>
      <p:sp>
        <p:nvSpPr>
          <p:cNvPr id="4129" name="Text Box 33"/>
          <p:cNvSpPr txBox="1">
            <a:spLocks noChangeArrowheads="1"/>
          </p:cNvSpPr>
          <p:nvPr/>
        </p:nvSpPr>
        <p:spPr bwMode="auto">
          <a:xfrm>
            <a:off x="4860925" y="955675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200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4130" name="Text Box 34"/>
          <p:cNvSpPr txBox="1">
            <a:spLocks noChangeArrowheads="1"/>
          </p:cNvSpPr>
          <p:nvPr/>
        </p:nvSpPr>
        <p:spPr bwMode="auto">
          <a:xfrm>
            <a:off x="5364163" y="955675"/>
            <a:ext cx="3561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20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endParaRPr lang="hr-HR" sz="2000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cxnSp>
        <p:nvCxnSpPr>
          <p:cNvPr id="5" name="Raven puščični povezovalnik 4"/>
          <p:cNvCxnSpPr/>
          <p:nvPr/>
        </p:nvCxnSpPr>
        <p:spPr>
          <a:xfrm flipH="1">
            <a:off x="1619672" y="1988840"/>
            <a:ext cx="648072" cy="187220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6" name="Zaobljeni pravokotnik 5"/>
          <p:cNvSpPr/>
          <p:nvPr/>
        </p:nvSpPr>
        <p:spPr>
          <a:xfrm>
            <a:off x="539552" y="3861048"/>
            <a:ext cx="2880320" cy="2304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800" dirty="0" smtClean="0">
                <a:solidFill>
                  <a:srgbClr val="CC0000"/>
                </a:solidFill>
              </a:rPr>
              <a:t>Najprej preverimo, če lahko </a:t>
            </a:r>
            <a:r>
              <a:rPr lang="sl-SI" sz="1800" dirty="0">
                <a:solidFill>
                  <a:srgbClr val="CC0000"/>
                </a:solidFill>
              </a:rPr>
              <a:t>prvo števko </a:t>
            </a:r>
            <a:r>
              <a:rPr lang="sl-SI" sz="1800" dirty="0" smtClean="0">
                <a:solidFill>
                  <a:srgbClr val="CC0000"/>
                </a:solidFill>
              </a:rPr>
              <a:t>deljenca (število 6) delimo z </a:t>
            </a:r>
            <a:endParaRPr lang="sl-SI" sz="1800" dirty="0">
              <a:solidFill>
                <a:srgbClr val="CC0000"/>
              </a:solidFill>
            </a:endParaRPr>
          </a:p>
          <a:p>
            <a:pPr algn="ctr"/>
            <a:r>
              <a:rPr lang="sl-SI" sz="1800" dirty="0" smtClean="0">
                <a:solidFill>
                  <a:srgbClr val="CC0000"/>
                </a:solidFill>
              </a:rPr>
              <a:t>deliteljem (število 2). Če gre, začnemo z deljenjem (od leve proti desni)</a:t>
            </a:r>
            <a:endParaRPr lang="sl-SI" sz="1800" dirty="0">
              <a:solidFill>
                <a:srgbClr val="CC0000"/>
              </a:solidFill>
            </a:endParaRPr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>
          <a:xfrm>
            <a:off x="418978" y="331242"/>
            <a:ext cx="8229600" cy="647626"/>
          </a:xfrm>
        </p:spPr>
        <p:txBody>
          <a:bodyPr/>
          <a:lstStyle/>
          <a:p>
            <a:r>
              <a:rPr lang="sl-SI" dirty="0" smtClean="0">
                <a:solidFill>
                  <a:srgbClr val="CC0000"/>
                </a:solidFill>
              </a:rPr>
              <a:t>Delimo na kratek način</a:t>
            </a:r>
            <a:endParaRPr lang="sl-SI" dirty="0">
              <a:solidFill>
                <a:srgbClr val="CC0000"/>
              </a:solidFill>
            </a:endParaRPr>
          </a:p>
        </p:txBody>
      </p:sp>
      <p:pic>
        <p:nvPicPr>
          <p:cNvPr id="9" name="Označba mesta vsebine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94902" y="3570916"/>
            <a:ext cx="384081" cy="109738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2707614" y="3556688"/>
            <a:ext cx="384081" cy="1967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" presetID="34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6" dur="2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" presetID="8" presetClass="emph" presetSubtype="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68" dur="20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9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9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9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5" presetID="34" presetClass="emph" presetSubtype="0" fill="hold" grpId="4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9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9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9" grpId="0"/>
      <p:bldP spid="4109" grpId="1"/>
      <p:bldP spid="4113" grpId="0"/>
      <p:bldP spid="4114" grpId="0"/>
      <p:bldP spid="4114" grpId="1"/>
      <p:bldP spid="4118" grpId="0"/>
      <p:bldP spid="4119" grpId="0"/>
      <p:bldP spid="4119" grpId="1"/>
      <p:bldP spid="4120" grpId="0"/>
      <p:bldP spid="4121" grpId="0"/>
      <p:bldP spid="4121" grpId="1"/>
      <p:bldP spid="4122" grpId="0"/>
      <p:bldP spid="4123" grpId="0"/>
      <p:bldP spid="4123" grpId="1"/>
      <p:bldP spid="4123" grpId="2"/>
      <p:bldP spid="4123" grpId="3"/>
      <p:bldP spid="4123" grpId="4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Reši v zvezek in naredi preizkus.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96 : 3 = 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r>
              <a:rPr lang="sl-SI" dirty="0"/>
              <a:t>	</a:t>
            </a:r>
            <a:r>
              <a:rPr lang="sl-SI" dirty="0" smtClean="0"/>
              <a:t>	P: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554559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482850" y="1485900"/>
            <a:ext cx="27876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b="1">
                <a:solidFill>
                  <a:srgbClr val="CC3300"/>
                </a:solidFill>
              </a:rPr>
              <a:t>9</a:t>
            </a:r>
            <a:r>
              <a:rPr lang="hr-HR" b="1">
                <a:solidFill>
                  <a:schemeClr val="hlink"/>
                </a:solidFill>
              </a:rPr>
              <a:t>6</a:t>
            </a:r>
            <a:r>
              <a:rPr lang="hr-HR" b="1"/>
              <a:t> : 3 =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5148064" y="1484784"/>
            <a:ext cx="6080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dirty="0"/>
              <a:t>3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2411760" y="2204864"/>
            <a:ext cx="6080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dirty="0"/>
              <a:t>0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2987824" y="2204864"/>
            <a:ext cx="6080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dirty="0"/>
              <a:t>6</a:t>
            </a:r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2987824" y="2996952"/>
            <a:ext cx="6080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dirty="0"/>
              <a:t>0</a:t>
            </a:r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5580112" y="1484784"/>
            <a:ext cx="6080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dirty="0"/>
              <a:t>2</a:t>
            </a:r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2482850" y="1485900"/>
            <a:ext cx="6080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/>
              <a:t>9</a:t>
            </a:r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2916238" y="1485900"/>
            <a:ext cx="6080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/>
              <a:t>6</a:t>
            </a:r>
          </a:p>
        </p:txBody>
      </p:sp>
      <p:sp>
        <p:nvSpPr>
          <p:cNvPr id="5142" name="Rectangle 22"/>
          <p:cNvSpPr>
            <a:spLocks noChangeArrowheads="1"/>
          </p:cNvSpPr>
          <p:nvPr/>
        </p:nvSpPr>
        <p:spPr bwMode="auto">
          <a:xfrm>
            <a:off x="3995738" y="1485900"/>
            <a:ext cx="6080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b="1"/>
              <a:t>3</a:t>
            </a:r>
          </a:p>
        </p:txBody>
      </p:sp>
      <p:cxnSp>
        <p:nvCxnSpPr>
          <p:cNvPr id="5" name="Raven povezovalnik 4"/>
          <p:cNvCxnSpPr/>
          <p:nvPr/>
        </p:nvCxnSpPr>
        <p:spPr>
          <a:xfrm>
            <a:off x="3131840" y="3933056"/>
            <a:ext cx="288032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5" name="Raven povezovalnik 14"/>
          <p:cNvCxnSpPr/>
          <p:nvPr/>
        </p:nvCxnSpPr>
        <p:spPr>
          <a:xfrm>
            <a:off x="3131840" y="4003427"/>
            <a:ext cx="288032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" name="PoljeZBesedilom 5"/>
          <p:cNvSpPr txBox="1"/>
          <p:nvPr/>
        </p:nvSpPr>
        <p:spPr>
          <a:xfrm>
            <a:off x="4716016" y="4003427"/>
            <a:ext cx="304762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P: </a:t>
            </a:r>
            <a:r>
              <a:rPr lang="sl-SI" u="sng" dirty="0" smtClean="0"/>
              <a:t>32 </a:t>
            </a:r>
            <a:r>
              <a:rPr lang="sl-SI" u="sng" baseline="30000" dirty="0" smtClean="0"/>
              <a:t>.</a:t>
            </a:r>
            <a:r>
              <a:rPr lang="sl-SI" u="sng" dirty="0" smtClean="0"/>
              <a:t> 3</a:t>
            </a:r>
            <a:endParaRPr lang="sl-SI" dirty="0" smtClean="0"/>
          </a:p>
          <a:p>
            <a:r>
              <a:rPr lang="sl-SI" dirty="0"/>
              <a:t> </a:t>
            </a:r>
            <a:r>
              <a:rPr lang="sl-SI" dirty="0" smtClean="0"/>
              <a:t>    96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" presetID="34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6" dur="2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" presetID="8" presetClass="emph" presetSubtype="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68" dur="20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9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9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9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5" presetID="34" presetClass="emph" presetSubtype="0" fill="hold" grpId="4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9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9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" grpId="0"/>
      <p:bldP spid="5130" grpId="1"/>
      <p:bldP spid="5133" grpId="0"/>
      <p:bldP spid="5134" grpId="0"/>
      <p:bldP spid="5134" grpId="1"/>
      <p:bldP spid="5138" grpId="0"/>
      <p:bldP spid="5139" grpId="0"/>
      <p:bldP spid="5139" grpId="1"/>
      <p:bldP spid="5140" grpId="0"/>
      <p:bldP spid="5140" grpId="1"/>
      <p:bldP spid="5141" grpId="0"/>
      <p:bldP spid="5142" grpId="0"/>
      <p:bldP spid="5142" grpId="1"/>
      <p:bldP spid="5142" grpId="2"/>
      <p:bldP spid="5142" grpId="3"/>
      <p:bldP spid="5142" grpId="4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Reši v zvezek in naredi preizkus.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48 : 4 = 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r>
              <a:rPr lang="sl-SI" dirty="0"/>
              <a:t>	</a:t>
            </a:r>
            <a:r>
              <a:rPr lang="sl-SI" dirty="0" smtClean="0"/>
              <a:t>	P: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688688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482850" y="1485900"/>
            <a:ext cx="27876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b="1">
                <a:solidFill>
                  <a:srgbClr val="CC3300"/>
                </a:solidFill>
              </a:rPr>
              <a:t>4</a:t>
            </a:r>
            <a:r>
              <a:rPr lang="hr-HR" b="1">
                <a:solidFill>
                  <a:schemeClr val="hlink"/>
                </a:solidFill>
              </a:rPr>
              <a:t>8</a:t>
            </a:r>
            <a:r>
              <a:rPr lang="hr-HR" b="1"/>
              <a:t> : 4 =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5148263" y="1412875"/>
            <a:ext cx="6080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/>
              <a:t>1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2555776" y="2204864"/>
            <a:ext cx="6080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dirty="0"/>
              <a:t>0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2987824" y="2204864"/>
            <a:ext cx="6080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dirty="0"/>
              <a:t>8</a:t>
            </a: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2987824" y="2996952"/>
            <a:ext cx="6080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dirty="0"/>
              <a:t>0</a:t>
            </a: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5580063" y="1412875"/>
            <a:ext cx="6080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/>
              <a:t>2</a:t>
            </a: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2482850" y="1485900"/>
            <a:ext cx="6080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/>
              <a:t>4</a:t>
            </a:r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2916238" y="1485900"/>
            <a:ext cx="6080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/>
              <a:t>8</a:t>
            </a:r>
          </a:p>
        </p:txBody>
      </p:sp>
      <p:sp>
        <p:nvSpPr>
          <p:cNvPr id="6165" name="Rectangle 21"/>
          <p:cNvSpPr>
            <a:spLocks noChangeArrowheads="1"/>
          </p:cNvSpPr>
          <p:nvPr/>
        </p:nvSpPr>
        <p:spPr bwMode="auto">
          <a:xfrm>
            <a:off x="3995738" y="1485900"/>
            <a:ext cx="6080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b="1"/>
              <a:t>4</a:t>
            </a:r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0863" y="3875434"/>
            <a:ext cx="384081" cy="109738"/>
          </a:xfrm>
          <a:prstGeom prst="rect">
            <a:avLst/>
          </a:prstGeom>
        </p:spPr>
      </p:pic>
      <p:pic>
        <p:nvPicPr>
          <p:cNvPr id="3" name="Slik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7986" y="3985172"/>
            <a:ext cx="384081" cy="109738"/>
          </a:xfrm>
          <a:prstGeom prst="rect">
            <a:avLst/>
          </a:prstGeom>
        </p:spPr>
      </p:pic>
      <p:sp>
        <p:nvSpPr>
          <p:cNvPr id="5" name="PoljeZBesedilom 4"/>
          <p:cNvSpPr txBox="1"/>
          <p:nvPr/>
        </p:nvSpPr>
        <p:spPr>
          <a:xfrm>
            <a:off x="5364088" y="4221088"/>
            <a:ext cx="304762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P: </a:t>
            </a:r>
            <a:r>
              <a:rPr lang="sl-SI" u="sng" dirty="0" smtClean="0"/>
              <a:t>12 </a:t>
            </a:r>
            <a:r>
              <a:rPr lang="sl-SI" u="sng" baseline="30000" dirty="0" smtClean="0"/>
              <a:t>.</a:t>
            </a:r>
            <a:r>
              <a:rPr lang="sl-SI" u="sng" dirty="0" smtClean="0"/>
              <a:t> 4</a:t>
            </a:r>
          </a:p>
          <a:p>
            <a:r>
              <a:rPr lang="sl-SI" dirty="0"/>
              <a:t> </a:t>
            </a:r>
            <a:r>
              <a:rPr lang="sl-SI" dirty="0" smtClean="0"/>
              <a:t>    48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" presetID="34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6" dur="2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" presetID="8" presetClass="emph" presetSubtype="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68" dur="20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9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9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9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5" presetID="34" presetClass="emph" presetSubtype="0" fill="hold" grpId="4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9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9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3" grpId="0"/>
      <p:bldP spid="6153" grpId="1"/>
      <p:bldP spid="6156" grpId="0"/>
      <p:bldP spid="6157" grpId="0"/>
      <p:bldP spid="6157" grpId="1"/>
      <p:bldP spid="6161" grpId="0"/>
      <p:bldP spid="6162" grpId="0"/>
      <p:bldP spid="6162" grpId="1"/>
      <p:bldP spid="6163" grpId="0"/>
      <p:bldP spid="6163" grpId="1"/>
      <p:bldP spid="6164" grpId="0"/>
      <p:bldP spid="6165" grpId="0"/>
      <p:bldP spid="6165" grpId="1"/>
      <p:bldP spid="6165" grpId="2"/>
      <p:bldP spid="6165" grpId="3"/>
      <p:bldP spid="6165" grpId="4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Reši v zvezek in naredi preizkus.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82 : 2 = 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r>
              <a:rPr lang="sl-SI" dirty="0"/>
              <a:t>	</a:t>
            </a:r>
            <a:r>
              <a:rPr lang="sl-SI" dirty="0" smtClean="0"/>
              <a:t>	P: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28270011"/>
      </p:ext>
    </p:extLst>
  </p:cSld>
  <p:clrMapOvr>
    <a:masterClrMapping/>
  </p:clrMapOvr>
</p:sld>
</file>

<file path=ppt/theme/theme1.xml><?xml version="1.0" encoding="utf-8"?>
<a:theme xmlns:a="http://schemas.openxmlformats.org/drawingml/2006/main" name="Zadani dizajn">
  <a:themeElements>
    <a:clrScheme name="Zadani dizaj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Zadani dizaj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Zadani dizaj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358</Words>
  <Application>Microsoft Office PowerPoint</Application>
  <PresentationFormat>Diaprojekcija na zaslonu (4:3)</PresentationFormat>
  <Paragraphs>82</Paragraphs>
  <Slides>11</Slides>
  <Notes>1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11</vt:i4>
      </vt:variant>
    </vt:vector>
  </HeadingPairs>
  <TitlesOfParts>
    <vt:vector size="15" baseType="lpstr">
      <vt:lpstr>Arial</vt:lpstr>
      <vt:lpstr>Calibri</vt:lpstr>
      <vt:lpstr>Candara</vt:lpstr>
      <vt:lpstr>Zadani dizajn</vt:lpstr>
      <vt:lpstr>Pisno deljenje dvomestnega števila z enomestnim  ( 68 : 2 )</vt:lpstr>
      <vt:lpstr>PowerPointova predstavitev</vt:lpstr>
      <vt:lpstr>PowerPointova predstavitev</vt:lpstr>
      <vt:lpstr>Delimo na kratek način</vt:lpstr>
      <vt:lpstr>Reši v zvezek in naredi preizkus.</vt:lpstr>
      <vt:lpstr>PowerPointova predstavitev</vt:lpstr>
      <vt:lpstr>Reši v zvezek in naredi preizkus.</vt:lpstr>
      <vt:lpstr>PowerPointova predstavitev</vt:lpstr>
      <vt:lpstr>Reši v zvezek in naredi preizkus.</vt:lpstr>
      <vt:lpstr>PowerPointova predstavitev</vt:lpstr>
      <vt:lpstr>Reši še račun: 77 : 7 =  Naredi seveda tudi preizkus.</vt:lpstr>
    </vt:vector>
  </TitlesOfParts>
  <Company>MZOŠ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grga</dc:creator>
  <cp:lastModifiedBy>Živa</cp:lastModifiedBy>
  <cp:revision>16</cp:revision>
  <dcterms:created xsi:type="dcterms:W3CDTF">2008-04-01T23:07:56Z</dcterms:created>
  <dcterms:modified xsi:type="dcterms:W3CDTF">2020-03-29T20:25:29Z</dcterms:modified>
</cp:coreProperties>
</file>