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58" r:id="rId3"/>
    <p:sldId id="265" r:id="rId4"/>
    <p:sldId id="259" r:id="rId5"/>
    <p:sldId id="267" r:id="rId6"/>
    <p:sldId id="268" r:id="rId7"/>
    <p:sldId id="266" r:id="rId8"/>
    <p:sldId id="269" r:id="rId9"/>
    <p:sldId id="263" r:id="rId10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Živa" initials="Ž" lastIdx="1" clrIdx="0">
    <p:extLst>
      <p:ext uri="{19B8F6BF-5375-455C-9EA6-DF929625EA0E}">
        <p15:presenceInfo xmlns:p15="http://schemas.microsoft.com/office/powerpoint/2012/main" userId="Ži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CC00"/>
    <a:srgbClr val="CC3300"/>
    <a:srgbClr val="CC0000"/>
    <a:srgbClr val="FF9900"/>
    <a:srgbClr val="80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9T22:23:28.209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85CF6-68A1-47A7-B5F1-4E3BAF8E493E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3F17C-DBD9-4B69-AF76-534BF7C2A550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3F17C-DBD9-4B69-AF76-534BF7C2A550}" type="slidenum">
              <a:rPr lang="sl-SI" smtClean="0"/>
              <a:t>9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CE3ED-CAB6-449E-A1EB-D3997ABC6D3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2A7BE-E0E1-471E-AD85-6FC328BC3E4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2AE4D-8BA2-43CC-BB98-55B3250FF6B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21D2E-D61D-4DB4-8A13-71D4CD7980D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19509-DD8B-4010-8D61-A1494009980F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CA11F-25AB-46A5-9BC1-684ED3C1FBC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2EAE1-2C2E-4CAB-B75F-9C1CC39E060F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621F2-9B67-4856-92C7-0F4512F3996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3E243-CF65-43EF-A012-C8738F879BCF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3D3E5-11CE-4C2B-ACFB-E61B007E5A04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B596F-7F04-474B-BFF5-EEA196DCCC5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FA4EC9-710C-4A2A-BEF2-5E34ED793359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836613"/>
            <a:ext cx="7848600" cy="5113337"/>
          </a:xfrm>
          <a:ln w="28575">
            <a:solidFill>
              <a:srgbClr val="800000"/>
            </a:solidFill>
          </a:ln>
        </p:spPr>
        <p:txBody>
          <a:bodyPr/>
          <a:lstStyle/>
          <a:p>
            <a:r>
              <a:rPr lang="sl-SI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Pisno deljenje </a:t>
            </a:r>
            <a:r>
              <a:rPr lang="sl-SI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do 1000 brez prehoda</a:t>
            </a:r>
            <a:endParaRPr lang="sl-SI" b="1" dirty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24074" y="1198563"/>
            <a:ext cx="2845799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CC3300"/>
                </a:solidFill>
              </a:rPr>
              <a:t>6</a:t>
            </a:r>
            <a:r>
              <a:rPr lang="hr-HR" b="1" dirty="0">
                <a:solidFill>
                  <a:schemeClr val="accent2"/>
                </a:solidFill>
              </a:rPr>
              <a:t>3</a:t>
            </a:r>
            <a:r>
              <a:rPr lang="hr-HR" b="1" dirty="0" smtClean="0"/>
              <a:t> </a:t>
            </a:r>
            <a:r>
              <a:rPr lang="hr-HR" b="1" dirty="0"/>
              <a:t>: </a:t>
            </a:r>
            <a:r>
              <a:rPr lang="hr-HR" b="1" dirty="0" smtClean="0">
                <a:solidFill>
                  <a:srgbClr val="FFC000"/>
                </a:solidFill>
              </a:rPr>
              <a:t>3</a:t>
            </a:r>
            <a:r>
              <a:rPr lang="hr-HR" b="1" dirty="0" smtClean="0"/>
              <a:t> </a:t>
            </a:r>
            <a:r>
              <a:rPr lang="hr-HR" b="1" dirty="0"/>
              <a:t>=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908175" y="14144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628900" y="105410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197100" y="95726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0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700338" y="957263"/>
            <a:ext cx="35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hr-HR" sz="20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789488" y="1196975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717063" y="1941547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>
                <a:solidFill>
                  <a:srgbClr val="92D050"/>
                </a:solidFill>
              </a:rPr>
              <a:t>0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171903" y="1969189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 smtClean="0">
                <a:solidFill>
                  <a:srgbClr val="CC3300"/>
                </a:solidFill>
              </a:rPr>
              <a:t>0</a:t>
            </a:r>
            <a:endParaRPr lang="hr-HR" dirty="0">
              <a:solidFill>
                <a:srgbClr val="CC3300"/>
              </a:solidFill>
            </a:endParaRP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2555776" y="2780928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/>
              <a:t>0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5221288" y="1198563"/>
            <a:ext cx="6126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hr-H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3477641" y="2166021"/>
            <a:ext cx="5446588" cy="457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sl-SI" sz="1400" dirty="0" smtClean="0">
                <a:solidFill>
                  <a:srgbClr val="7030A0"/>
                </a:solidFill>
                <a:latin typeface="Candara" pitchFamily="34" charset="0"/>
              </a:rPr>
              <a:t>9</a:t>
            </a:r>
            <a:r>
              <a:rPr lang="sl-SI" sz="1400" dirty="0" smtClean="0">
                <a:latin typeface="Candara" pitchFamily="34" charset="0"/>
              </a:rPr>
              <a:t> </a:t>
            </a:r>
            <a:r>
              <a:rPr lang="sl-SI" sz="1400" dirty="0" smtClean="0">
                <a:latin typeface="Candara" pitchFamily="34" charset="0"/>
              </a:rPr>
              <a:t>deljeno </a:t>
            </a:r>
            <a:r>
              <a:rPr lang="sl-SI" sz="1400" dirty="0" smtClean="0">
                <a:solidFill>
                  <a:srgbClr val="FF9900"/>
                </a:solidFill>
                <a:latin typeface="Candara" pitchFamily="34" charset="0"/>
              </a:rPr>
              <a:t>3</a:t>
            </a:r>
            <a:r>
              <a:rPr lang="sl-SI" sz="1400" dirty="0" smtClean="0">
                <a:latin typeface="Candara" pitchFamily="34" charset="0"/>
              </a:rPr>
              <a:t> je enako </a:t>
            </a:r>
            <a:r>
              <a:rPr lang="sl-SI" sz="1400" dirty="0" smtClean="0">
                <a:solidFill>
                  <a:srgbClr val="00B0F0"/>
                </a:solidFill>
                <a:latin typeface="Candara" pitchFamily="34" charset="0"/>
              </a:rPr>
              <a:t>3</a:t>
            </a:r>
            <a:r>
              <a:rPr lang="sl-SI" sz="1400" dirty="0" smtClean="0">
                <a:latin typeface="Candara" pitchFamily="34" charset="0"/>
              </a:rPr>
              <a:t>  (zapišemo </a:t>
            </a:r>
            <a:r>
              <a:rPr lang="sl-SI" sz="1400" dirty="0" smtClean="0">
                <a:solidFill>
                  <a:srgbClr val="00B0F0"/>
                </a:solidFill>
                <a:latin typeface="Candara" pitchFamily="34" charset="0"/>
              </a:rPr>
              <a:t>3</a:t>
            </a:r>
            <a:r>
              <a:rPr lang="sl-SI" sz="1400" dirty="0" smtClean="0">
                <a:latin typeface="Candara" pitchFamily="34" charset="0"/>
              </a:rPr>
              <a:t>). </a:t>
            </a:r>
          </a:p>
          <a:p>
            <a:pPr>
              <a:lnSpc>
                <a:spcPct val="160000"/>
              </a:lnSpc>
            </a:pPr>
            <a:r>
              <a:rPr lang="sl-SI" sz="1400" dirty="0" smtClean="0">
                <a:latin typeface="Candara" pitchFamily="34" charset="0"/>
              </a:rPr>
              <a:t>Množimo nazaj: </a:t>
            </a:r>
            <a:r>
              <a:rPr lang="sl-SI" sz="1400" dirty="0" smtClean="0">
                <a:solidFill>
                  <a:srgbClr val="00B0F0"/>
                </a:solidFill>
                <a:latin typeface="Candara" pitchFamily="34" charset="0"/>
              </a:rPr>
              <a:t>3</a:t>
            </a:r>
            <a:r>
              <a:rPr lang="sl-SI" sz="1400" dirty="0" smtClean="0">
                <a:latin typeface="Candara" pitchFamily="34" charset="0"/>
              </a:rPr>
              <a:t> krat </a:t>
            </a:r>
            <a:r>
              <a:rPr lang="sl-SI" sz="1400" dirty="0" smtClean="0">
                <a:solidFill>
                  <a:srgbClr val="FF9900"/>
                </a:solidFill>
                <a:latin typeface="Candara" pitchFamily="34" charset="0"/>
              </a:rPr>
              <a:t>3</a:t>
            </a:r>
            <a:r>
              <a:rPr lang="sl-SI" sz="1400" dirty="0" smtClean="0">
                <a:latin typeface="Candara" pitchFamily="34" charset="0"/>
              </a:rPr>
              <a:t> </a:t>
            </a:r>
            <a:r>
              <a:rPr lang="sl-SI" sz="1400" dirty="0" smtClean="0">
                <a:latin typeface="Candara" pitchFamily="34" charset="0"/>
              </a:rPr>
              <a:t>je </a:t>
            </a:r>
            <a:r>
              <a:rPr lang="sl-SI" sz="1400" dirty="0" smtClean="0">
                <a:latin typeface="Candara" pitchFamily="34" charset="0"/>
              </a:rPr>
              <a:t>9; 9 </a:t>
            </a:r>
            <a:r>
              <a:rPr lang="sl-SI" sz="1400" dirty="0" smtClean="0">
                <a:latin typeface="Candara" pitchFamily="34" charset="0"/>
              </a:rPr>
              <a:t>in koliko manjka do </a:t>
            </a:r>
            <a:r>
              <a:rPr lang="sl-SI" sz="1400" dirty="0" smtClean="0">
                <a:solidFill>
                  <a:srgbClr val="7030A0"/>
                </a:solidFill>
                <a:latin typeface="Candara" pitchFamily="34" charset="0"/>
              </a:rPr>
              <a:t>9</a:t>
            </a:r>
            <a:r>
              <a:rPr lang="sl-SI" sz="1400" dirty="0" smtClean="0">
                <a:latin typeface="Candara" pitchFamily="34" charset="0"/>
              </a:rPr>
              <a:t>? </a:t>
            </a:r>
            <a:r>
              <a:rPr lang="sl-SI" sz="1400" dirty="0" smtClean="0">
                <a:solidFill>
                  <a:srgbClr val="92D050"/>
                </a:solidFill>
                <a:latin typeface="Candara" pitchFamily="34" charset="0"/>
              </a:rPr>
              <a:t>0</a:t>
            </a:r>
            <a:r>
              <a:rPr lang="sl-SI" sz="1400" dirty="0" smtClean="0">
                <a:latin typeface="Candara" pitchFamily="34" charset="0"/>
              </a:rPr>
              <a:t> (zapišemo </a:t>
            </a:r>
            <a:r>
              <a:rPr lang="sl-SI" sz="1400" dirty="0" smtClean="0">
                <a:solidFill>
                  <a:srgbClr val="92D050"/>
                </a:solidFill>
                <a:latin typeface="Candara" pitchFamily="34" charset="0"/>
              </a:rPr>
              <a:t>0</a:t>
            </a:r>
            <a:r>
              <a:rPr lang="sl-SI" sz="1400" dirty="0" smtClean="0">
                <a:latin typeface="Candara" pitchFamily="34" charset="0"/>
              </a:rPr>
              <a:t> pod </a:t>
            </a:r>
            <a:r>
              <a:rPr lang="sl-SI" sz="1400" dirty="0" smtClean="0">
                <a:solidFill>
                  <a:srgbClr val="7030A0"/>
                </a:solidFill>
                <a:latin typeface="Candara" pitchFamily="34" charset="0"/>
              </a:rPr>
              <a:t>9</a:t>
            </a:r>
            <a:r>
              <a:rPr lang="sl-SI" sz="1400" dirty="0" smtClean="0">
                <a:latin typeface="Candara" pitchFamily="34" charset="0"/>
              </a:rPr>
              <a:t>).</a:t>
            </a:r>
            <a:endParaRPr lang="sl-SI" sz="1400" dirty="0" smtClean="0">
              <a:latin typeface="Candara" pitchFamily="34" charset="0"/>
            </a:endParaRPr>
          </a:p>
          <a:p>
            <a:pPr>
              <a:lnSpc>
                <a:spcPct val="160000"/>
              </a:lnSpc>
            </a:pPr>
            <a:r>
              <a:rPr lang="sl-SI" sz="1400" dirty="0" smtClean="0">
                <a:latin typeface="Candara" pitchFamily="34" charset="0"/>
              </a:rPr>
              <a:t>Pripišem0 </a:t>
            </a:r>
            <a:r>
              <a:rPr lang="sl-SI" sz="1400" dirty="0" smtClean="0">
                <a:solidFill>
                  <a:srgbClr val="CC3300"/>
                </a:solidFill>
                <a:latin typeface="Candara" pitchFamily="34" charset="0"/>
              </a:rPr>
              <a:t>6</a:t>
            </a:r>
            <a:r>
              <a:rPr lang="sl-SI" sz="1400" dirty="0" smtClean="0">
                <a:latin typeface="Candara" pitchFamily="34" charset="0"/>
              </a:rPr>
              <a:t>.</a:t>
            </a:r>
            <a:endParaRPr lang="sl-SI" sz="1400" dirty="0" smtClean="0">
              <a:latin typeface="Candara" pitchFamily="34" charset="0"/>
            </a:endParaRPr>
          </a:p>
          <a:p>
            <a:pPr>
              <a:lnSpc>
                <a:spcPct val="160000"/>
              </a:lnSpc>
            </a:pPr>
            <a:r>
              <a:rPr lang="sl-SI" sz="1400" dirty="0" smtClean="0">
                <a:solidFill>
                  <a:srgbClr val="CC3300"/>
                </a:solidFill>
                <a:latin typeface="Candara" pitchFamily="34" charset="0"/>
              </a:rPr>
              <a:t>6</a:t>
            </a:r>
            <a:r>
              <a:rPr lang="sl-SI" sz="1400" dirty="0" smtClean="0">
                <a:latin typeface="Candara" pitchFamily="34" charset="0"/>
              </a:rPr>
              <a:t> </a:t>
            </a:r>
            <a:r>
              <a:rPr lang="sl-SI" sz="1400" dirty="0" smtClean="0">
                <a:latin typeface="Candara" pitchFamily="34" charset="0"/>
              </a:rPr>
              <a:t>deljeno </a:t>
            </a:r>
            <a:r>
              <a:rPr lang="sl-SI" sz="1400" dirty="0" smtClean="0">
                <a:solidFill>
                  <a:srgbClr val="FF9900"/>
                </a:solidFill>
                <a:latin typeface="Candara" pitchFamily="34" charset="0"/>
              </a:rPr>
              <a:t>3</a:t>
            </a:r>
            <a:r>
              <a:rPr lang="sl-SI" sz="1400" dirty="0" smtClean="0">
                <a:latin typeface="Candara" pitchFamily="34" charset="0"/>
              </a:rPr>
              <a:t> je enako </a:t>
            </a:r>
            <a:r>
              <a:rPr lang="sl-SI" sz="1400" dirty="0" smtClean="0">
                <a:solidFill>
                  <a:schemeClr val="bg1">
                    <a:lumMod val="50000"/>
                  </a:schemeClr>
                </a:solidFill>
                <a:latin typeface="Candara" pitchFamily="34" charset="0"/>
              </a:rPr>
              <a:t>2</a:t>
            </a:r>
            <a:r>
              <a:rPr lang="sl-SI" sz="1400" dirty="0" smtClean="0">
                <a:latin typeface="Candara" pitchFamily="34" charset="0"/>
              </a:rPr>
              <a:t> </a:t>
            </a:r>
            <a:r>
              <a:rPr lang="sl-SI" sz="1400" dirty="0" smtClean="0">
                <a:latin typeface="Candara" pitchFamily="34" charset="0"/>
              </a:rPr>
              <a:t>(zapišemo </a:t>
            </a:r>
            <a:r>
              <a:rPr lang="sl-SI" sz="1400" dirty="0" smtClean="0">
                <a:solidFill>
                  <a:schemeClr val="bg1">
                    <a:lumMod val="50000"/>
                  </a:schemeClr>
                </a:solidFill>
                <a:latin typeface="Candara" pitchFamily="34" charset="0"/>
              </a:rPr>
              <a:t>2</a:t>
            </a:r>
            <a:r>
              <a:rPr lang="sl-SI" sz="1400" dirty="0" smtClean="0">
                <a:latin typeface="Candara" pitchFamily="34" charset="0"/>
              </a:rPr>
              <a:t>). </a:t>
            </a:r>
            <a:endParaRPr lang="sl-SI" sz="1400" dirty="0" smtClean="0">
              <a:latin typeface="Candara" pitchFamily="34" charset="0"/>
            </a:endParaRPr>
          </a:p>
          <a:p>
            <a:pPr>
              <a:lnSpc>
                <a:spcPct val="160000"/>
              </a:lnSpc>
            </a:pPr>
            <a:r>
              <a:rPr lang="sl-SI" sz="1400" dirty="0" smtClean="0">
                <a:latin typeface="Candara" pitchFamily="34" charset="0"/>
              </a:rPr>
              <a:t>Množimo nazaj: </a:t>
            </a:r>
            <a:r>
              <a:rPr lang="sl-SI" sz="1400" dirty="0" smtClean="0">
                <a:solidFill>
                  <a:schemeClr val="bg1">
                    <a:lumMod val="50000"/>
                  </a:schemeClr>
                </a:solidFill>
                <a:latin typeface="Candara" pitchFamily="34" charset="0"/>
              </a:rPr>
              <a:t>2</a:t>
            </a:r>
            <a:r>
              <a:rPr lang="sl-SI" sz="1400" dirty="0" smtClean="0">
                <a:latin typeface="Candara" pitchFamily="34" charset="0"/>
              </a:rPr>
              <a:t> </a:t>
            </a:r>
            <a:r>
              <a:rPr lang="sl-SI" sz="1400" dirty="0" smtClean="0">
                <a:latin typeface="Candara" pitchFamily="34" charset="0"/>
              </a:rPr>
              <a:t>krat </a:t>
            </a:r>
            <a:r>
              <a:rPr lang="sl-SI" sz="1400" dirty="0" smtClean="0">
                <a:solidFill>
                  <a:srgbClr val="FF9900"/>
                </a:solidFill>
                <a:latin typeface="Candara" pitchFamily="34" charset="0"/>
              </a:rPr>
              <a:t>3</a:t>
            </a:r>
            <a:r>
              <a:rPr lang="sl-SI" sz="1400" dirty="0" smtClean="0">
                <a:latin typeface="Candara" pitchFamily="34" charset="0"/>
              </a:rPr>
              <a:t> </a:t>
            </a:r>
            <a:r>
              <a:rPr lang="sl-SI" sz="1400" dirty="0" smtClean="0">
                <a:latin typeface="Candara" pitchFamily="34" charset="0"/>
              </a:rPr>
              <a:t>je </a:t>
            </a:r>
            <a:r>
              <a:rPr lang="sl-SI" sz="1400" dirty="0" smtClean="0">
                <a:latin typeface="Candara" pitchFamily="34" charset="0"/>
              </a:rPr>
              <a:t>6; 6 </a:t>
            </a:r>
            <a:r>
              <a:rPr lang="sl-SI" sz="1400" dirty="0" smtClean="0">
                <a:latin typeface="Candara" pitchFamily="34" charset="0"/>
              </a:rPr>
              <a:t>in koliko je </a:t>
            </a:r>
            <a:r>
              <a:rPr lang="sl-SI" sz="1400" dirty="0" smtClean="0">
                <a:solidFill>
                  <a:srgbClr val="CC3300"/>
                </a:solidFill>
                <a:latin typeface="Candara" pitchFamily="34" charset="0"/>
              </a:rPr>
              <a:t>6</a:t>
            </a:r>
            <a:r>
              <a:rPr lang="sl-SI" sz="1400" dirty="0" smtClean="0">
                <a:latin typeface="Candara" pitchFamily="34" charset="0"/>
              </a:rPr>
              <a:t>? </a:t>
            </a:r>
            <a:r>
              <a:rPr lang="sl-SI" sz="1400" dirty="0" smtClean="0">
                <a:latin typeface="Candara" pitchFamily="34" charset="0"/>
              </a:rPr>
              <a:t>0 (zapišemo pod </a:t>
            </a:r>
            <a:r>
              <a:rPr lang="sl-SI" sz="1400" dirty="0" smtClean="0">
                <a:solidFill>
                  <a:srgbClr val="CC3300"/>
                </a:solidFill>
                <a:latin typeface="Candara" pitchFamily="34" charset="0"/>
              </a:rPr>
              <a:t>6</a:t>
            </a:r>
            <a:r>
              <a:rPr lang="sl-SI" sz="1400" dirty="0" smtClean="0">
                <a:latin typeface="Candara" pitchFamily="34" charset="0"/>
              </a:rPr>
              <a:t>). </a:t>
            </a:r>
          </a:p>
          <a:p>
            <a:pPr>
              <a:lnSpc>
                <a:spcPct val="160000"/>
              </a:lnSpc>
            </a:pPr>
            <a:r>
              <a:rPr lang="sl-SI" sz="1400" dirty="0" smtClean="0">
                <a:latin typeface="Candara" pitchFamily="34" charset="0"/>
              </a:rPr>
              <a:t>Pripišemo </a:t>
            </a:r>
            <a:r>
              <a:rPr lang="sl-SI" sz="1400" dirty="0" smtClean="0">
                <a:solidFill>
                  <a:schemeClr val="accent2"/>
                </a:solidFill>
                <a:latin typeface="Candara" pitchFamily="34" charset="0"/>
              </a:rPr>
              <a:t>3.</a:t>
            </a:r>
          </a:p>
          <a:p>
            <a:pPr>
              <a:lnSpc>
                <a:spcPct val="160000"/>
              </a:lnSpc>
            </a:pPr>
            <a:r>
              <a:rPr lang="sl-SI" sz="1400" dirty="0" smtClean="0">
                <a:solidFill>
                  <a:schemeClr val="accent2"/>
                </a:solidFill>
                <a:latin typeface="Candara" pitchFamily="34" charset="0"/>
              </a:rPr>
              <a:t>3 </a:t>
            </a:r>
            <a:r>
              <a:rPr lang="sl-SI" sz="1400" dirty="0" smtClean="0">
                <a:solidFill>
                  <a:schemeClr val="tx2"/>
                </a:solidFill>
                <a:latin typeface="Candara" pitchFamily="34" charset="0"/>
              </a:rPr>
              <a:t>deljeno </a:t>
            </a:r>
            <a:r>
              <a:rPr lang="sl-SI" sz="1400" dirty="0" smtClean="0">
                <a:solidFill>
                  <a:srgbClr val="FFCC00"/>
                </a:solidFill>
                <a:latin typeface="Candara" pitchFamily="34" charset="0"/>
              </a:rPr>
              <a:t>3</a:t>
            </a:r>
            <a:r>
              <a:rPr lang="sl-SI" sz="1400" dirty="0" smtClean="0">
                <a:solidFill>
                  <a:schemeClr val="tx2"/>
                </a:solidFill>
                <a:latin typeface="Candara" pitchFamily="34" charset="0"/>
              </a:rPr>
              <a:t> je enako 1 (zapišemo </a:t>
            </a:r>
            <a:r>
              <a:rPr lang="sl-SI" sz="1400" dirty="0" smtClean="0">
                <a:solidFill>
                  <a:srgbClr val="FF3399"/>
                </a:solidFill>
                <a:latin typeface="Candara" pitchFamily="34" charset="0"/>
              </a:rPr>
              <a:t>1</a:t>
            </a:r>
            <a:r>
              <a:rPr lang="sl-SI" sz="1400" dirty="0" smtClean="0">
                <a:latin typeface="Candara" pitchFamily="34" charset="0"/>
              </a:rPr>
              <a:t>).</a:t>
            </a:r>
          </a:p>
          <a:p>
            <a:pPr>
              <a:lnSpc>
                <a:spcPct val="160000"/>
              </a:lnSpc>
            </a:pPr>
            <a:r>
              <a:rPr lang="sl-SI" sz="1400" dirty="0" smtClean="0">
                <a:latin typeface="Candara" pitchFamily="34" charset="0"/>
              </a:rPr>
              <a:t>Množimo nazaj. </a:t>
            </a:r>
            <a:r>
              <a:rPr lang="sl-SI" sz="1400" dirty="0" smtClean="0">
                <a:solidFill>
                  <a:srgbClr val="FF3399"/>
                </a:solidFill>
                <a:latin typeface="Candara" pitchFamily="34" charset="0"/>
              </a:rPr>
              <a:t>1</a:t>
            </a:r>
            <a:r>
              <a:rPr lang="sl-SI" sz="1400" dirty="0" smtClean="0">
                <a:latin typeface="Candara" pitchFamily="34" charset="0"/>
              </a:rPr>
              <a:t> krat </a:t>
            </a:r>
            <a:r>
              <a:rPr lang="sl-SI" sz="1400" dirty="0" smtClean="0">
                <a:solidFill>
                  <a:srgbClr val="FFCC00"/>
                </a:solidFill>
                <a:latin typeface="Candara" pitchFamily="34" charset="0"/>
              </a:rPr>
              <a:t>3</a:t>
            </a:r>
            <a:r>
              <a:rPr lang="sl-SI" sz="1400" dirty="0" smtClean="0">
                <a:latin typeface="Candara" pitchFamily="34" charset="0"/>
              </a:rPr>
              <a:t> je enako 3; 3 in koliko je </a:t>
            </a:r>
            <a:r>
              <a:rPr lang="sl-SI" sz="1400" dirty="0" smtClean="0">
                <a:solidFill>
                  <a:srgbClr val="002060"/>
                </a:solidFill>
                <a:latin typeface="Candara" pitchFamily="34" charset="0"/>
              </a:rPr>
              <a:t>3</a:t>
            </a:r>
            <a:r>
              <a:rPr lang="sl-SI" sz="1400" dirty="0" smtClean="0">
                <a:latin typeface="Candara" pitchFamily="34" charset="0"/>
              </a:rPr>
              <a:t>? 0 (zapišemo pod 3). Ker </a:t>
            </a:r>
            <a:r>
              <a:rPr lang="sl-SI" sz="1400" dirty="0" smtClean="0">
                <a:latin typeface="Candara" pitchFamily="34" charset="0"/>
              </a:rPr>
              <a:t>nimamo nobenega števila, da bi ga pripisali, tu zaključimo. </a:t>
            </a:r>
            <a:r>
              <a:rPr lang="sl-SI" sz="1400" dirty="0" smtClean="0">
                <a:solidFill>
                  <a:srgbClr val="CC0000"/>
                </a:solidFill>
                <a:latin typeface="Candara" pitchFamily="34" charset="0"/>
              </a:rPr>
              <a:t>Takoj naredimo še preizkus</a:t>
            </a:r>
            <a:r>
              <a:rPr lang="sl-SI" sz="1400" dirty="0" smtClean="0">
                <a:latin typeface="Candara" pitchFamily="34" charset="0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sl-SI" sz="1400" dirty="0" smtClean="0">
                <a:latin typeface="Candara" pitchFamily="34" charset="0"/>
              </a:rPr>
              <a:t>	P:    </a:t>
            </a:r>
            <a:r>
              <a:rPr lang="sl-SI" sz="1400" u="sng" dirty="0" smtClean="0">
                <a:latin typeface="Candara" pitchFamily="34" charset="0"/>
              </a:rPr>
              <a:t>321 </a:t>
            </a:r>
            <a:r>
              <a:rPr lang="sl-SI" sz="1400" u="sng" baseline="30000" dirty="0" smtClean="0">
                <a:latin typeface="Candara" pitchFamily="34" charset="0"/>
              </a:rPr>
              <a:t>.</a:t>
            </a:r>
            <a:r>
              <a:rPr lang="sl-SI" sz="1400" u="sng" dirty="0" smtClean="0">
                <a:latin typeface="Candara" pitchFamily="34" charset="0"/>
              </a:rPr>
              <a:t> </a:t>
            </a:r>
            <a:r>
              <a:rPr lang="sl-SI" sz="1400" u="sng" dirty="0" smtClean="0">
                <a:latin typeface="Candara" pitchFamily="34" charset="0"/>
              </a:rPr>
              <a:t>3  </a:t>
            </a:r>
            <a:r>
              <a:rPr lang="sl-SI" sz="1400" u="sng" dirty="0" smtClean="0">
                <a:latin typeface="Candara" pitchFamily="34" charset="0"/>
              </a:rPr>
              <a:t>(izračunaj</a:t>
            </a:r>
            <a:r>
              <a:rPr lang="sl-SI" sz="1400" u="sng" dirty="0" smtClean="0">
                <a:latin typeface="Candara" pitchFamily="34" charset="0"/>
              </a:rPr>
              <a:t>!)                 </a:t>
            </a:r>
            <a:endParaRPr lang="sl-SI" sz="1400" u="sng" dirty="0" smtClean="0">
              <a:latin typeface="Candara" pitchFamily="34" charset="0"/>
            </a:endParaRPr>
          </a:p>
          <a:p>
            <a:pPr>
              <a:lnSpc>
                <a:spcPct val="160000"/>
              </a:lnSpc>
            </a:pPr>
            <a:endParaRPr lang="sl-SI" sz="1400" u="sng" dirty="0">
              <a:latin typeface="Candara" pitchFamily="34" charset="0"/>
            </a:endParaRP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2124075" y="1198563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4572000" y="14128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5292725" y="105251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4860925" y="9556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endParaRPr lang="hr-HR" sz="20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5364163" y="955675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hr-HR" sz="20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5" name="Raven puščični povezovalnik 4"/>
          <p:cNvCxnSpPr/>
          <p:nvPr/>
        </p:nvCxnSpPr>
        <p:spPr>
          <a:xfrm flipH="1">
            <a:off x="1619672" y="2108863"/>
            <a:ext cx="252987" cy="17521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Zaobljeni pravokotnik 5"/>
          <p:cNvSpPr/>
          <p:nvPr/>
        </p:nvSpPr>
        <p:spPr>
          <a:xfrm>
            <a:off x="539552" y="3861048"/>
            <a:ext cx="2880320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800" dirty="0" smtClean="0">
                <a:solidFill>
                  <a:srgbClr val="CC0000"/>
                </a:solidFill>
              </a:rPr>
              <a:t>Najprej preverimo, če lahko </a:t>
            </a:r>
            <a:r>
              <a:rPr lang="sl-SI" sz="1800" dirty="0">
                <a:solidFill>
                  <a:srgbClr val="CC0000"/>
                </a:solidFill>
              </a:rPr>
              <a:t>prvo števko </a:t>
            </a:r>
            <a:r>
              <a:rPr lang="sl-SI" sz="1800" dirty="0" smtClean="0">
                <a:solidFill>
                  <a:srgbClr val="CC0000"/>
                </a:solidFill>
              </a:rPr>
              <a:t>deljenca (število </a:t>
            </a:r>
            <a:r>
              <a:rPr lang="sl-SI" sz="1800" dirty="0" smtClean="0">
                <a:solidFill>
                  <a:srgbClr val="CC0000"/>
                </a:solidFill>
              </a:rPr>
              <a:t>9) </a:t>
            </a:r>
            <a:r>
              <a:rPr lang="sl-SI" sz="1800" dirty="0" smtClean="0">
                <a:solidFill>
                  <a:srgbClr val="CC0000"/>
                </a:solidFill>
              </a:rPr>
              <a:t>delimo z </a:t>
            </a:r>
            <a:endParaRPr lang="sl-SI" sz="1800" dirty="0">
              <a:solidFill>
                <a:srgbClr val="CC0000"/>
              </a:solidFill>
            </a:endParaRPr>
          </a:p>
          <a:p>
            <a:pPr algn="ctr"/>
            <a:r>
              <a:rPr lang="sl-SI" sz="1800" dirty="0" smtClean="0">
                <a:solidFill>
                  <a:srgbClr val="CC0000"/>
                </a:solidFill>
              </a:rPr>
              <a:t>deliteljem (število </a:t>
            </a:r>
            <a:r>
              <a:rPr lang="sl-SI" sz="1800" dirty="0" smtClean="0">
                <a:solidFill>
                  <a:srgbClr val="CC0000"/>
                </a:solidFill>
              </a:rPr>
              <a:t>3). </a:t>
            </a:r>
            <a:r>
              <a:rPr lang="sl-SI" sz="1800" dirty="0" smtClean="0">
                <a:solidFill>
                  <a:srgbClr val="CC0000"/>
                </a:solidFill>
              </a:rPr>
              <a:t>Če gre, začnemo z deljenjem (od leve proti desni)</a:t>
            </a:r>
            <a:endParaRPr lang="sl-SI" sz="1800" dirty="0">
              <a:solidFill>
                <a:srgbClr val="CC0000"/>
              </a:solidFill>
            </a:endParaRPr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18978" y="331242"/>
            <a:ext cx="8229600" cy="647626"/>
          </a:xfrm>
        </p:spPr>
        <p:txBody>
          <a:bodyPr/>
          <a:lstStyle/>
          <a:p>
            <a:r>
              <a:rPr lang="sl-SI" dirty="0" smtClean="0">
                <a:solidFill>
                  <a:srgbClr val="CC0000"/>
                </a:solidFill>
              </a:rPr>
              <a:t>Delimo na kratek način</a:t>
            </a:r>
            <a:endParaRPr lang="sl-SI" dirty="0">
              <a:solidFill>
                <a:srgbClr val="CC0000"/>
              </a:solidFill>
            </a:endParaRPr>
          </a:p>
        </p:txBody>
      </p:sp>
      <p:pic>
        <p:nvPicPr>
          <p:cNvPr id="9" name="Označba mesta vsebine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4902" y="3570916"/>
            <a:ext cx="384081" cy="109738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2707614" y="3556688"/>
            <a:ext cx="384081" cy="196785"/>
          </a:xfrm>
          <a:prstGeom prst="rect">
            <a:avLst/>
          </a:prstGeom>
        </p:spPr>
      </p:pic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1861261" y="955674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endParaRPr lang="hr-HR" sz="20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691482" y="1222410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 smtClean="0">
                <a:solidFill>
                  <a:srgbClr val="7030A0"/>
                </a:solidFill>
              </a:rPr>
              <a:t>9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>
            <a:off x="2197100" y="105221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5700428" y="960634"/>
            <a:ext cx="35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hr-HR" sz="20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>
            <a:off x="5728671" y="105221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2597352" y="1965342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3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5668169" y="1207751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 smtClean="0">
                <a:solidFill>
                  <a:srgbClr val="FF3399"/>
                </a:solidFill>
              </a:rPr>
              <a:t>1</a:t>
            </a:r>
            <a:endParaRPr lang="hr-HR" dirty="0">
              <a:solidFill>
                <a:srgbClr val="FF3399"/>
              </a:solidFill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6444208" y="5733256"/>
            <a:ext cx="220437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 smtClean="0">
                <a:solidFill>
                  <a:srgbClr val="FF3399"/>
                </a:solidFill>
              </a:rPr>
              <a:t>NAREDI RAČUN IN PREIZKUS V ZVEZEK.</a:t>
            </a:r>
            <a:endParaRPr lang="sl-SI" sz="1400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 v zvezek in naredi preizkus.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804 </a:t>
            </a:r>
            <a:r>
              <a:rPr lang="sl-SI" dirty="0" smtClean="0"/>
              <a:t>: </a:t>
            </a:r>
            <a:r>
              <a:rPr lang="sl-SI" dirty="0" smtClean="0"/>
              <a:t>4 </a:t>
            </a:r>
            <a:r>
              <a:rPr lang="sl-SI" dirty="0" smtClean="0"/>
              <a:t>=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/>
              <a:t>	</a:t>
            </a:r>
            <a:r>
              <a:rPr lang="sl-SI" dirty="0" smtClean="0"/>
              <a:t>	P: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545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482850" y="1485900"/>
            <a:ext cx="504147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CC3300"/>
                </a:solidFill>
              </a:rPr>
              <a:t>804</a:t>
            </a:r>
            <a:r>
              <a:rPr lang="hr-HR" b="1" dirty="0" smtClean="0"/>
              <a:t> : 4 = 201</a:t>
            </a:r>
            <a:endParaRPr lang="hr-HR" b="1" dirty="0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411760" y="2204864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/>
              <a:t>0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987824" y="2204864"/>
            <a:ext cx="6126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/>
              <a:t>0</a:t>
            </a:r>
            <a:endParaRPr lang="hr-HR" dirty="0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471656" y="3496935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/>
              <a:t>0</a:t>
            </a: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3995738" y="1485900"/>
            <a:ext cx="3978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b="1" dirty="0" smtClean="0"/>
              <a:t> </a:t>
            </a:r>
            <a:endParaRPr lang="hr-HR" b="1" dirty="0"/>
          </a:p>
        </p:txBody>
      </p:sp>
      <p:cxnSp>
        <p:nvCxnSpPr>
          <p:cNvPr id="5" name="Raven povezovalnik 4"/>
          <p:cNvCxnSpPr/>
          <p:nvPr/>
        </p:nvCxnSpPr>
        <p:spPr>
          <a:xfrm>
            <a:off x="3631646" y="4503410"/>
            <a:ext cx="28803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Raven povezovalnik 14"/>
          <p:cNvCxnSpPr/>
          <p:nvPr/>
        </p:nvCxnSpPr>
        <p:spPr>
          <a:xfrm>
            <a:off x="3631646" y="4437112"/>
            <a:ext cx="28803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" name="PoljeZBesedilom 5"/>
          <p:cNvSpPr txBox="1"/>
          <p:nvPr/>
        </p:nvSpPr>
        <p:spPr>
          <a:xfrm>
            <a:off x="4716016" y="4003427"/>
            <a:ext cx="340509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P: </a:t>
            </a:r>
            <a:r>
              <a:rPr lang="sl-SI" u="sng" dirty="0" smtClean="0"/>
              <a:t>201 </a:t>
            </a:r>
            <a:r>
              <a:rPr lang="sl-SI" u="sng" baseline="30000" dirty="0" smtClean="0"/>
              <a:t>.</a:t>
            </a:r>
            <a:r>
              <a:rPr lang="sl-SI" u="sng" dirty="0" smtClean="0"/>
              <a:t> </a:t>
            </a:r>
            <a:r>
              <a:rPr lang="sl-SI" u="sng" dirty="0" smtClean="0"/>
              <a:t>4</a:t>
            </a:r>
            <a:endParaRPr lang="sl-SI" dirty="0" smtClean="0"/>
          </a:p>
          <a:p>
            <a:r>
              <a:rPr lang="sl-SI" dirty="0"/>
              <a:t> </a:t>
            </a:r>
            <a:r>
              <a:rPr lang="sl-SI" dirty="0" smtClean="0"/>
              <a:t>    </a:t>
            </a:r>
            <a:r>
              <a:rPr lang="sl-SI" dirty="0" smtClean="0"/>
              <a:t>804</a:t>
            </a:r>
            <a:endParaRPr lang="sl-SI" dirty="0" smtClean="0"/>
          </a:p>
        </p:txBody>
      </p:sp>
      <p:sp>
        <p:nvSpPr>
          <p:cNvPr id="2" name="Pravokotnik 1"/>
          <p:cNvSpPr/>
          <p:nvPr/>
        </p:nvSpPr>
        <p:spPr>
          <a:xfrm>
            <a:off x="3398985" y="2857827"/>
            <a:ext cx="6126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3" name="Pravokotnik 2"/>
          <p:cNvSpPr/>
          <p:nvPr/>
        </p:nvSpPr>
        <p:spPr>
          <a:xfrm>
            <a:off x="2987824" y="2911746"/>
            <a:ext cx="6126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/>
              <a:t>0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 v zvezek in naredi preizkus.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693 </a:t>
            </a:r>
            <a:r>
              <a:rPr lang="sl-SI" dirty="0" smtClean="0"/>
              <a:t>: </a:t>
            </a:r>
            <a:r>
              <a:rPr lang="sl-SI" dirty="0" smtClean="0"/>
              <a:t>3 </a:t>
            </a:r>
            <a:r>
              <a:rPr lang="sl-SI" dirty="0" smtClean="0"/>
              <a:t>=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/>
              <a:t>	</a:t>
            </a:r>
            <a:r>
              <a:rPr lang="sl-SI" dirty="0" smtClean="0"/>
              <a:t>	P: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886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482850" y="1485900"/>
            <a:ext cx="504147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CC3300"/>
                </a:solidFill>
              </a:rPr>
              <a:t>693</a:t>
            </a:r>
            <a:r>
              <a:rPr lang="hr-HR" b="1" dirty="0" smtClean="0"/>
              <a:t> : 3 = 231</a:t>
            </a:r>
            <a:endParaRPr lang="hr-HR" b="1" dirty="0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411760" y="2204864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/>
              <a:t>0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895087" y="2195676"/>
            <a:ext cx="6126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mtClean="0"/>
              <a:t>9</a:t>
            </a:r>
            <a:endParaRPr lang="hr-HR" dirty="0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471656" y="3496935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/>
              <a:t>0</a:t>
            </a: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3995738" y="1485900"/>
            <a:ext cx="3978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b="1" dirty="0" smtClean="0"/>
              <a:t> </a:t>
            </a:r>
            <a:endParaRPr lang="hr-HR" b="1" dirty="0"/>
          </a:p>
        </p:txBody>
      </p:sp>
      <p:cxnSp>
        <p:nvCxnSpPr>
          <p:cNvPr id="5" name="Raven povezovalnik 4"/>
          <p:cNvCxnSpPr/>
          <p:nvPr/>
        </p:nvCxnSpPr>
        <p:spPr>
          <a:xfrm>
            <a:off x="3631646" y="4503410"/>
            <a:ext cx="28803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Raven povezovalnik 14"/>
          <p:cNvCxnSpPr/>
          <p:nvPr/>
        </p:nvCxnSpPr>
        <p:spPr>
          <a:xfrm>
            <a:off x="3631646" y="4437112"/>
            <a:ext cx="28803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" name="PoljeZBesedilom 5"/>
          <p:cNvSpPr txBox="1"/>
          <p:nvPr/>
        </p:nvSpPr>
        <p:spPr>
          <a:xfrm>
            <a:off x="4716016" y="4003427"/>
            <a:ext cx="340509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P: </a:t>
            </a:r>
            <a:r>
              <a:rPr lang="sl-SI" u="sng" dirty="0" smtClean="0"/>
              <a:t>231 </a:t>
            </a:r>
            <a:r>
              <a:rPr lang="sl-SI" u="sng" baseline="30000" dirty="0" smtClean="0"/>
              <a:t>.</a:t>
            </a:r>
            <a:r>
              <a:rPr lang="sl-SI" u="sng" dirty="0" smtClean="0"/>
              <a:t> </a:t>
            </a:r>
            <a:r>
              <a:rPr lang="sl-SI" u="sng" dirty="0" smtClean="0"/>
              <a:t>3</a:t>
            </a:r>
            <a:endParaRPr lang="sl-SI" dirty="0" smtClean="0"/>
          </a:p>
          <a:p>
            <a:r>
              <a:rPr lang="sl-SI" dirty="0"/>
              <a:t> </a:t>
            </a:r>
            <a:r>
              <a:rPr lang="sl-SI" dirty="0" smtClean="0"/>
              <a:t>    </a:t>
            </a:r>
            <a:r>
              <a:rPr lang="sl-SI" dirty="0" smtClean="0"/>
              <a:t>693</a:t>
            </a:r>
            <a:endParaRPr lang="sl-SI" dirty="0" smtClean="0"/>
          </a:p>
        </p:txBody>
      </p:sp>
      <p:sp>
        <p:nvSpPr>
          <p:cNvPr id="2" name="Pravokotnik 1"/>
          <p:cNvSpPr/>
          <p:nvPr/>
        </p:nvSpPr>
        <p:spPr>
          <a:xfrm>
            <a:off x="3398985" y="2857827"/>
            <a:ext cx="6126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/>
              <a:t>3</a:t>
            </a:r>
            <a:endParaRPr lang="hr-HR" dirty="0"/>
          </a:p>
        </p:txBody>
      </p:sp>
      <p:sp>
        <p:nvSpPr>
          <p:cNvPr id="3" name="Pravokotnik 2"/>
          <p:cNvSpPr/>
          <p:nvPr/>
        </p:nvSpPr>
        <p:spPr>
          <a:xfrm>
            <a:off x="2903045" y="2905452"/>
            <a:ext cx="6126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/>
              <a:t>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4079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 v zvezek in naredi preizkus.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648 </a:t>
            </a:r>
            <a:r>
              <a:rPr lang="sl-SI" dirty="0" smtClean="0"/>
              <a:t>: 2 =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/>
              <a:t>	</a:t>
            </a:r>
            <a:r>
              <a:rPr lang="sl-SI" dirty="0" smtClean="0"/>
              <a:t>	P: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2827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482850" y="1485900"/>
            <a:ext cx="504147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CC3300"/>
                </a:solidFill>
              </a:rPr>
              <a:t>648</a:t>
            </a:r>
            <a:r>
              <a:rPr lang="hr-HR" b="1" dirty="0" smtClean="0"/>
              <a:t> : 2 = 324</a:t>
            </a:r>
            <a:endParaRPr lang="hr-HR" b="1" dirty="0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411760" y="2204864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/>
              <a:t>0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987824" y="2204864"/>
            <a:ext cx="6126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/>
              <a:t>4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471656" y="3496935"/>
            <a:ext cx="608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dirty="0"/>
              <a:t>0</a:t>
            </a: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3995738" y="1485900"/>
            <a:ext cx="3978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b="1" dirty="0" smtClean="0"/>
              <a:t> </a:t>
            </a:r>
            <a:endParaRPr lang="hr-HR" b="1" dirty="0"/>
          </a:p>
        </p:txBody>
      </p:sp>
      <p:cxnSp>
        <p:nvCxnSpPr>
          <p:cNvPr id="5" name="Raven povezovalnik 4"/>
          <p:cNvCxnSpPr/>
          <p:nvPr/>
        </p:nvCxnSpPr>
        <p:spPr>
          <a:xfrm>
            <a:off x="3631646" y="4503410"/>
            <a:ext cx="28803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Raven povezovalnik 14"/>
          <p:cNvCxnSpPr/>
          <p:nvPr/>
        </p:nvCxnSpPr>
        <p:spPr>
          <a:xfrm>
            <a:off x="3631646" y="4437112"/>
            <a:ext cx="28803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" name="PoljeZBesedilom 5"/>
          <p:cNvSpPr txBox="1"/>
          <p:nvPr/>
        </p:nvSpPr>
        <p:spPr>
          <a:xfrm>
            <a:off x="4716016" y="4003427"/>
            <a:ext cx="340509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P: </a:t>
            </a:r>
            <a:r>
              <a:rPr lang="sl-SI" u="sng" dirty="0" smtClean="0"/>
              <a:t>324 </a:t>
            </a:r>
            <a:r>
              <a:rPr lang="sl-SI" u="sng" baseline="30000" dirty="0" smtClean="0"/>
              <a:t>.</a:t>
            </a:r>
            <a:r>
              <a:rPr lang="sl-SI" u="sng" dirty="0" smtClean="0"/>
              <a:t> </a:t>
            </a:r>
            <a:r>
              <a:rPr lang="sl-SI" u="sng" dirty="0" smtClean="0"/>
              <a:t>2</a:t>
            </a:r>
            <a:endParaRPr lang="sl-SI" dirty="0" smtClean="0"/>
          </a:p>
          <a:p>
            <a:r>
              <a:rPr lang="sl-SI" dirty="0"/>
              <a:t> </a:t>
            </a:r>
            <a:r>
              <a:rPr lang="sl-SI" dirty="0" smtClean="0"/>
              <a:t>    </a:t>
            </a:r>
            <a:r>
              <a:rPr lang="sl-SI" dirty="0" smtClean="0"/>
              <a:t>648</a:t>
            </a:r>
            <a:endParaRPr lang="sl-SI" dirty="0" smtClean="0"/>
          </a:p>
        </p:txBody>
      </p:sp>
      <p:sp>
        <p:nvSpPr>
          <p:cNvPr id="2" name="Pravokotnik 1"/>
          <p:cNvSpPr/>
          <p:nvPr/>
        </p:nvSpPr>
        <p:spPr>
          <a:xfrm>
            <a:off x="3398985" y="2857827"/>
            <a:ext cx="6126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/>
              <a:t>8</a:t>
            </a:r>
            <a:endParaRPr lang="hr-HR" dirty="0"/>
          </a:p>
        </p:txBody>
      </p:sp>
      <p:sp>
        <p:nvSpPr>
          <p:cNvPr id="3" name="Pravokotnik 2"/>
          <p:cNvSpPr/>
          <p:nvPr/>
        </p:nvSpPr>
        <p:spPr>
          <a:xfrm>
            <a:off x="3003798" y="2911746"/>
            <a:ext cx="6126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/>
              <a:t>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047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549275"/>
            <a:ext cx="7417445" cy="3802063"/>
          </a:xfrm>
        </p:spPr>
        <p:txBody>
          <a:bodyPr/>
          <a:lstStyle/>
          <a:p>
            <a:r>
              <a:rPr lang="sl-SI" dirty="0" smtClean="0">
                <a:latin typeface="Candara" pitchFamily="34" charset="0"/>
              </a:rPr>
              <a:t>Reši </a:t>
            </a:r>
            <a:r>
              <a:rPr lang="sl-SI" dirty="0" smtClean="0">
                <a:latin typeface="Candara" pitchFamily="34" charset="0"/>
              </a:rPr>
              <a:t>še malo težji </a:t>
            </a:r>
            <a:r>
              <a:rPr lang="sl-SI" dirty="0" smtClean="0">
                <a:latin typeface="Candara" pitchFamily="34" charset="0"/>
              </a:rPr>
              <a:t>račun:</a:t>
            </a:r>
            <a:br>
              <a:rPr lang="sl-SI" dirty="0" smtClean="0">
                <a:latin typeface="Candara" pitchFamily="34" charset="0"/>
              </a:rPr>
            </a:br>
            <a:r>
              <a:rPr lang="sl-SI" dirty="0" smtClean="0">
                <a:latin typeface="Candara" pitchFamily="34" charset="0"/>
              </a:rPr>
              <a:t>9603 </a:t>
            </a:r>
            <a:r>
              <a:rPr lang="sl-SI" dirty="0" smtClean="0">
                <a:latin typeface="Candara" pitchFamily="34" charset="0"/>
              </a:rPr>
              <a:t>: </a:t>
            </a:r>
            <a:r>
              <a:rPr lang="sl-SI" dirty="0" smtClean="0">
                <a:latin typeface="Candara" pitchFamily="34" charset="0"/>
              </a:rPr>
              <a:t>3 </a:t>
            </a:r>
            <a:r>
              <a:rPr lang="sl-SI" dirty="0" smtClean="0">
                <a:latin typeface="Candara" pitchFamily="34" charset="0"/>
              </a:rPr>
              <a:t>=</a:t>
            </a:r>
            <a:br>
              <a:rPr lang="sl-SI" dirty="0" smtClean="0">
                <a:latin typeface="Candara" pitchFamily="34" charset="0"/>
              </a:rPr>
            </a:br>
            <a:r>
              <a:rPr lang="sl-SI" dirty="0">
                <a:latin typeface="Candara" pitchFamily="34" charset="0"/>
              </a:rPr>
              <a:t/>
            </a:r>
            <a:br>
              <a:rPr lang="sl-SI" dirty="0">
                <a:latin typeface="Candara" pitchFamily="34" charset="0"/>
              </a:rPr>
            </a:br>
            <a:r>
              <a:rPr lang="sl-SI" sz="2000" dirty="0" smtClean="0">
                <a:latin typeface="Candara" pitchFamily="34" charset="0"/>
              </a:rPr>
              <a:t>Naredi seveda tudi preizkus</a:t>
            </a:r>
            <a:r>
              <a:rPr lang="sl-SI" sz="2000" dirty="0" smtClean="0">
                <a:latin typeface="Candara" pitchFamily="34" charset="0"/>
              </a:rPr>
              <a:t>.</a:t>
            </a:r>
            <a:br>
              <a:rPr lang="sl-SI" sz="2000" dirty="0" smtClean="0">
                <a:latin typeface="Candara" pitchFamily="34" charset="0"/>
              </a:rPr>
            </a:br>
            <a:r>
              <a:rPr lang="sl-SI" sz="2000" dirty="0" smtClean="0">
                <a:latin typeface="Candara" pitchFamily="34" charset="0"/>
              </a:rPr>
              <a:t>Verjamem, da ti bo šlo </a:t>
            </a:r>
            <a:r>
              <a:rPr lang="sl-SI" sz="2000" dirty="0" smtClean="0">
                <a:latin typeface="Candara" pitchFamily="34" charset="0"/>
                <a:sym typeface="Wingdings" panose="05000000000000000000" pitchFamily="2" charset="2"/>
              </a:rPr>
              <a:t> </a:t>
            </a:r>
            <a:endParaRPr lang="sl-SI" sz="2000" dirty="0">
              <a:latin typeface="Candara" pitchFamily="34" charset="0"/>
            </a:endParaRPr>
          </a:p>
        </p:txBody>
      </p:sp>
      <p:pic>
        <p:nvPicPr>
          <p:cNvPr id="10247" name="Picture 7" descr="Slika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3357563"/>
            <a:ext cx="2098675" cy="3095625"/>
          </a:xfrm>
          <a:prstGeom prst="rect">
            <a:avLst/>
          </a:prstGeom>
          <a:noFill/>
        </p:spPr>
      </p:pic>
      <p:sp>
        <p:nvSpPr>
          <p:cNvPr id="2" name="PoljeZBesedilom 1"/>
          <p:cNvSpPr txBox="1"/>
          <p:nvPr/>
        </p:nvSpPr>
        <p:spPr>
          <a:xfrm>
            <a:off x="1296584" y="4705320"/>
            <a:ext cx="4732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 smtClean="0">
                <a:solidFill>
                  <a:srgbClr val="CC0000"/>
                </a:solidFill>
              </a:rPr>
              <a:t>Če imaš pri računanju težave, sporoči svoji razredničarki</a:t>
            </a:r>
            <a:r>
              <a:rPr lang="sl-SI" sz="2000" dirty="0" smtClean="0">
                <a:solidFill>
                  <a:srgbClr val="CC0000"/>
                </a:solidFill>
              </a:rPr>
              <a:t>!</a:t>
            </a:r>
            <a:endParaRPr lang="sl-SI" sz="20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331</Words>
  <Application>Microsoft Office PowerPoint</Application>
  <PresentationFormat>Diaprojekcija na zaslonu (4:3)</PresentationFormat>
  <Paragraphs>74</Paragraphs>
  <Slides>9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4" baseType="lpstr">
      <vt:lpstr>Arial</vt:lpstr>
      <vt:lpstr>Calibri</vt:lpstr>
      <vt:lpstr>Candara</vt:lpstr>
      <vt:lpstr>Wingdings</vt:lpstr>
      <vt:lpstr>Zadani dizajn</vt:lpstr>
      <vt:lpstr>Pisno deljenje do 1000 brez prehoda</vt:lpstr>
      <vt:lpstr>Delimo na kratek način</vt:lpstr>
      <vt:lpstr>Reši v zvezek in naredi preizkus.</vt:lpstr>
      <vt:lpstr>PowerPointova predstavitev</vt:lpstr>
      <vt:lpstr>Reši v zvezek in naredi preizkus.</vt:lpstr>
      <vt:lpstr>PowerPointova predstavitev</vt:lpstr>
      <vt:lpstr>Reši v zvezek in naredi preizkus.</vt:lpstr>
      <vt:lpstr>PowerPointova predstavitev</vt:lpstr>
      <vt:lpstr>Reši še malo težji račun: 9603 : 3 =  Naredi seveda tudi preizkus. Verjamem, da ti bo šlo  </vt:lpstr>
    </vt:vector>
  </TitlesOfParts>
  <Company>MZOŠ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grga</dc:creator>
  <cp:lastModifiedBy>Živa</cp:lastModifiedBy>
  <cp:revision>21</cp:revision>
  <dcterms:created xsi:type="dcterms:W3CDTF">2008-04-01T23:07:56Z</dcterms:created>
  <dcterms:modified xsi:type="dcterms:W3CDTF">2020-03-30T20:45:52Z</dcterms:modified>
</cp:coreProperties>
</file>